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sldIdLst>
    <p:sldId id="275" r:id="rId2"/>
    <p:sldId id="288" r:id="rId3"/>
    <p:sldId id="276" r:id="rId4"/>
    <p:sldId id="283" r:id="rId5"/>
    <p:sldId id="292" r:id="rId6"/>
    <p:sldId id="257" r:id="rId7"/>
    <p:sldId id="305" r:id="rId8"/>
    <p:sldId id="284" r:id="rId9"/>
    <p:sldId id="258" r:id="rId10"/>
    <p:sldId id="261" r:id="rId11"/>
    <p:sldId id="259" r:id="rId12"/>
    <p:sldId id="260" r:id="rId13"/>
    <p:sldId id="262" r:id="rId14"/>
    <p:sldId id="294" r:id="rId15"/>
    <p:sldId id="263" r:id="rId16"/>
    <p:sldId id="264" r:id="rId17"/>
    <p:sldId id="272" r:id="rId18"/>
    <p:sldId id="280" r:id="rId19"/>
    <p:sldId id="291" r:id="rId20"/>
    <p:sldId id="265" r:id="rId21"/>
    <p:sldId id="271" r:id="rId22"/>
    <p:sldId id="279" r:id="rId23"/>
    <p:sldId id="266" r:id="rId24"/>
    <p:sldId id="273" r:id="rId25"/>
    <p:sldId id="281" r:id="rId26"/>
    <p:sldId id="267" r:id="rId27"/>
    <p:sldId id="297" r:id="rId28"/>
    <p:sldId id="298" r:id="rId29"/>
    <p:sldId id="293" r:id="rId30"/>
    <p:sldId id="299" r:id="rId31"/>
    <p:sldId id="300" r:id="rId32"/>
    <p:sldId id="301" r:id="rId33"/>
    <p:sldId id="274" r:id="rId34"/>
    <p:sldId id="277" r:id="rId35"/>
    <p:sldId id="268" r:id="rId36"/>
    <p:sldId id="306" r:id="rId37"/>
    <p:sldId id="307" r:id="rId38"/>
    <p:sldId id="308" r:id="rId39"/>
    <p:sldId id="295" r:id="rId40"/>
    <p:sldId id="303" r:id="rId41"/>
    <p:sldId id="296" r:id="rId42"/>
    <p:sldId id="302" r:id="rId43"/>
  </p:sldIdLst>
  <p:sldSz cx="12192000" cy="6858000"/>
  <p:notesSz cx="6858000" cy="9144000"/>
  <p:embeddedFontLst>
    <p:embeddedFont>
      <p:font typeface="Calibri Light" panose="020F0302020204030204" pitchFamily="34" charset="0"/>
      <p:regular r:id="rId45"/>
      <p:italic r:id="rId46"/>
    </p:embeddedFont>
    <p:embeddedFont>
      <p:font typeface="Candara" panose="020E0502030303020204" pitchFamily="34" charset="0"/>
      <p:regular r:id="rId47"/>
      <p:bold r:id="rId48"/>
      <p:italic r:id="rId49"/>
      <p:boldItalic r:id="rId50"/>
    </p:embeddedFont>
    <p:embeddedFont>
      <p:font typeface="Gill Sans MT" panose="020B0502020104020203" pitchFamily="34" charset="0"/>
      <p:regular r:id="rId51"/>
      <p:bold r:id="rId52"/>
      <p:italic r:id="rId53"/>
      <p:bold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4">
          <p15:clr>
            <a:srgbClr val="A4A3A4"/>
          </p15:clr>
        </p15:guide>
        <p15:guide id="2" pos="3882">
          <p15:clr>
            <a:srgbClr val="A4A3A4"/>
          </p15:clr>
        </p15:guide>
        <p15:guide id="3" pos="3873">
          <p15:clr>
            <a:srgbClr val="A4A3A4"/>
          </p15:clr>
        </p15:guide>
        <p15:guide id="4" orient="horz" pos="1096">
          <p15:clr>
            <a:srgbClr val="A4A3A4"/>
          </p15:clr>
        </p15:guide>
        <p15:guide id="5" pos="384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6197"/>
    <a:srgbClr val="149B8B"/>
    <a:srgbClr val="189AD1"/>
    <a:srgbClr val="C1DA7D"/>
    <a:srgbClr val="F5CE39"/>
    <a:srgbClr val="749F2B"/>
    <a:srgbClr val="BCFFFF"/>
    <a:srgbClr val="189EAC"/>
    <a:srgbClr val="93E3E8"/>
    <a:srgbClr val="4D23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2" autoAdjust="0"/>
    <p:restoredTop sz="94641" autoAdjust="0"/>
  </p:normalViewPr>
  <p:slideViewPr>
    <p:cSldViewPr snapToGrid="0">
      <p:cViewPr varScale="1">
        <p:scale>
          <a:sx n="87" d="100"/>
          <a:sy n="87" d="100"/>
        </p:scale>
        <p:origin x="114" y="330"/>
      </p:cViewPr>
      <p:guideLst>
        <p:guide orient="horz" pos="984"/>
        <p:guide pos="3882"/>
        <p:guide pos="3873"/>
        <p:guide orient="horz" pos="1096"/>
        <p:guide pos="38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F9FCF-95F2-467F-9623-1D823EAD8E08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A0DCC-A1A4-4ED0-B9A0-BCC4901B2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52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Pledge and BBOT logos. Maybe we can make this whole slide a picture?</a:t>
            </a:r>
            <a:r>
              <a:rPr lang="en-US" baseline="0" dirty="0" smtClean="0"/>
              <a:t> Maybe the grassy walkway one?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A0DCC-A1A4-4ED0-B9A0-BCC4901B27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10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Probably just any relevant-looking website icons here.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A0DCC-A1A4-4ED0-B9A0-BCC4901B27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59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Pretty</a:t>
            </a:r>
            <a:r>
              <a:rPr lang="en-US" baseline="0" dirty="0" smtClean="0"/>
              <a:t> self explanatory?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A0DCC-A1A4-4ED0-B9A0-BCC4901B27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89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don’t know how to pull this off, But I want to show what the “beginner, intermediate,</a:t>
            </a:r>
            <a:r>
              <a:rPr lang="en-US" baseline="0" dirty="0" smtClean="0"/>
              <a:t> advanced” looks like.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A0DCC-A1A4-4ED0-B9A0-BCC4901B27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77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Like the last one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A0DCC-A1A4-4ED0-B9A0-BCC4901B27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15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Like the last one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A0DCC-A1A4-4ED0-B9A0-BCC4901B27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3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Pledge and BBOT logos. Maybe we can make this whole slide a picture?</a:t>
            </a:r>
            <a:r>
              <a:rPr lang="en-US" baseline="0" dirty="0" smtClean="0"/>
              <a:t> Maybe the grassy walkway one?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A0DCC-A1A4-4ED0-B9A0-BCC4901B27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10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Info graphic for first 5 bullets? Not sure about last 2</a:t>
            </a:r>
            <a:r>
              <a:rPr lang="en-US" baseline="0" dirty="0" smtClean="0"/>
              <a:t>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A0DCC-A1A4-4ED0-B9A0-BCC4901B27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85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Info graphic for first 5 bullets? Not sure about last 2</a:t>
            </a:r>
            <a:r>
              <a:rPr lang="en-US" baseline="0" dirty="0" smtClean="0"/>
              <a:t>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A0DCC-A1A4-4ED0-B9A0-BCC4901B272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859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Full image background for all the testimonial</a:t>
            </a:r>
            <a:r>
              <a:rPr lang="en-US" baseline="0" dirty="0" smtClean="0"/>
              <a:t> slides (4 in total)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A0DCC-A1A4-4ED0-B9A0-BCC4901B27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540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Pledge and BBOT logos. Maybe we can make this whole slide a picture?</a:t>
            </a:r>
            <a:r>
              <a:rPr lang="en-US" baseline="0" dirty="0" smtClean="0"/>
              <a:t> Maybe the grassy walkway one?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A0DCC-A1A4-4ED0-B9A0-BCC4901B272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10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Pledge and BBOT logos. Maybe we can make this whole slide a picture?</a:t>
            </a:r>
            <a:r>
              <a:rPr lang="en-US" baseline="0" dirty="0" smtClean="0"/>
              <a:t> Maybe the grassy walkway one?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A0DCC-A1A4-4ED0-B9A0-BCC4901B27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102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I’m thinking</a:t>
            </a:r>
            <a:r>
              <a:rPr lang="en-US" baseline="0" dirty="0" smtClean="0"/>
              <a:t> boxes. Four boxes for the bullet points? Maybe a header box for the top line?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A0DCC-A1A4-4ED0-B9A0-BCC4901B272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220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Pledge and BBOT logos. Maybe we can make this whole slide a picture?</a:t>
            </a:r>
            <a:r>
              <a:rPr lang="en-US" baseline="0" dirty="0" smtClean="0"/>
              <a:t> Maybe the grassy walkway one?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A0DCC-A1A4-4ED0-B9A0-BCC4901B272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102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Pledge and BBOT logos. Maybe we can make this whole slide a picture?</a:t>
            </a:r>
            <a:r>
              <a:rPr lang="en-US" baseline="0" dirty="0" smtClean="0"/>
              <a:t> Maybe the grassy walkway one?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A0DCC-A1A4-4ED0-B9A0-BCC4901B272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102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Pledge and BBOT logos. Maybe we can make this whole slide a picture?</a:t>
            </a:r>
            <a:r>
              <a:rPr lang="en-US" baseline="0" dirty="0" smtClean="0"/>
              <a:t> Maybe the grassy walkway one?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A0DCC-A1A4-4ED0-B9A0-BCC4901B272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102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Pledge and BBOT logos. Maybe we can make this whole slide a picture?</a:t>
            </a:r>
            <a:r>
              <a:rPr lang="en-US" baseline="0" dirty="0" smtClean="0"/>
              <a:t> Maybe the grassy walkway one?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A0DCC-A1A4-4ED0-B9A0-BCC4901B272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102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Pledge and BBOT logos. Maybe we can make this whole slide a picture?</a:t>
            </a:r>
            <a:r>
              <a:rPr lang="en-US" baseline="0" dirty="0" smtClean="0"/>
              <a:t> Maybe the grassy walkway one?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A0DCC-A1A4-4ED0-B9A0-BCC4901B272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102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Pledge and BBOT logos. Maybe we can make this whole slide a picture?</a:t>
            </a:r>
            <a:r>
              <a:rPr lang="en-US" baseline="0" dirty="0" smtClean="0"/>
              <a:t> Maybe the grassy walkway one?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A0DCC-A1A4-4ED0-B9A0-BCC4901B272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10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Pledge and BBOT logos. Maybe we can make this whole slide a picture?</a:t>
            </a:r>
            <a:r>
              <a:rPr lang="en-US" baseline="0" dirty="0" smtClean="0"/>
              <a:t> Maybe the grassy walkway one?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A0DCC-A1A4-4ED0-B9A0-BCC4901B27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10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Pledge and BBOT logos. Maybe we can make this whole slide a picture?</a:t>
            </a:r>
            <a:r>
              <a:rPr lang="en-US" baseline="0" dirty="0" smtClean="0"/>
              <a:t> Maybe the grassy walkway one?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A0DCC-A1A4-4ED0-B9A0-BCC4901B27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10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 lot of words on this slide, but can be broken up depending on design. Maybe just use site graphic here (e.g. overview “people” pic or drops as above)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A0DCC-A1A4-4ED0-B9A0-BCC4901B27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6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 lot of words on this slide, but can be broken up depending on design. Maybe just use site graphic here (e.g. overview “people” pic or drops as above)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A0DCC-A1A4-4ED0-B9A0-BCC4901B27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6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 lot of words on this slide, but can be broken up depending on design. Maybe just use site graphic here (e.g. overview “people” pic or drops as above)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A0DCC-A1A4-4ED0-B9A0-BCC4901B27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6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Pledge and BBOT logos. Maybe we can make this whole slide a picture?</a:t>
            </a:r>
            <a:r>
              <a:rPr lang="en-US" baseline="0" dirty="0" smtClean="0"/>
              <a:t> Maybe the grassy walkway one?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A0DCC-A1A4-4ED0-B9A0-BCC4901B27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10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A0DCC-A1A4-4ED0-B9A0-BCC4901B27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5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ABCE-6FED-4103-B6C3-A7F43982E0A3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1E589-0216-41FA-A4B0-596B00DB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1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ABCE-6FED-4103-B6C3-A7F43982E0A3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1E589-0216-41FA-A4B0-596B00DB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5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ABCE-6FED-4103-B6C3-A7F43982E0A3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1E589-0216-41FA-A4B0-596B00DB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8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ABCE-6FED-4103-B6C3-A7F43982E0A3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1E589-0216-41FA-A4B0-596B00DB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7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ABCE-6FED-4103-B6C3-A7F43982E0A3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1E589-0216-41FA-A4B0-596B00DB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2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ABCE-6FED-4103-B6C3-A7F43982E0A3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1E589-0216-41FA-A4B0-596B00DB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1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ABCE-6FED-4103-B6C3-A7F43982E0A3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1E589-0216-41FA-A4B0-596B00DB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5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ABCE-6FED-4103-B6C3-A7F43982E0A3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1E589-0216-41FA-A4B0-596B00DB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2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ABCE-6FED-4103-B6C3-A7F43982E0A3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1E589-0216-41FA-A4B0-596B00DB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9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ABCE-6FED-4103-B6C3-A7F43982E0A3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1E589-0216-41FA-A4B0-596B00DB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2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ABCE-6FED-4103-B6C3-A7F43982E0A3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1E589-0216-41FA-A4B0-596B00DB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6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6ABCE-6FED-4103-B6C3-A7F43982E0A3}" type="datetimeFigureOut">
              <a:rPr lang="en-US" smtClean="0"/>
              <a:t>5/28/2015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1E589-0216-41FA-A4B0-596B00DB1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18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4.jpe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11" Type="http://schemas.openxmlformats.org/officeDocument/2006/relationships/image" Target="../media/image45.emf"/><Relationship Id="rId5" Type="http://schemas.openxmlformats.org/officeDocument/2006/relationships/image" Target="../media/image39.emf"/><Relationship Id="rId10" Type="http://schemas.openxmlformats.org/officeDocument/2006/relationships/image" Target="../media/image44.emf"/><Relationship Id="rId4" Type="http://schemas.openxmlformats.org/officeDocument/2006/relationships/image" Target="../media/image38.png"/><Relationship Id="rId9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29" y="1327943"/>
            <a:ext cx="3940067" cy="306000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348981" y="5153823"/>
            <a:ext cx="3511574" cy="738978"/>
            <a:chOff x="3962937" y="5206157"/>
            <a:chExt cx="3890693" cy="818760"/>
          </a:xfrm>
        </p:grpSpPr>
        <p:sp>
          <p:nvSpPr>
            <p:cNvPr id="7" name="TextBox 6"/>
            <p:cNvSpPr txBox="1"/>
            <p:nvPr/>
          </p:nvSpPr>
          <p:spPr>
            <a:xfrm>
              <a:off x="3962937" y="5480668"/>
              <a:ext cx="1413290" cy="375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Presented by</a:t>
              </a:r>
              <a:endParaRPr lang="en-US" sz="1600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867" y="5206157"/>
              <a:ext cx="2254763" cy="818760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4054281" y="4836025"/>
            <a:ext cx="4102522" cy="0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08296" y="98452"/>
            <a:ext cx="11988004" cy="6659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13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0" y="2324099"/>
            <a:ext cx="9829800" cy="2379663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r>
              <a:rPr lang="en-US" dirty="0" smtClean="0"/>
              <a:t>We make it simple. The site features easy to use guidelines for navigation, and to </a:t>
            </a:r>
            <a:r>
              <a:rPr lang="en-US" dirty="0"/>
              <a:t>effectively communicate </a:t>
            </a:r>
            <a:r>
              <a:rPr lang="en-US" dirty="0" smtClean="0"/>
              <a:t>the </a:t>
            </a:r>
            <a:r>
              <a:rPr lang="en-US" dirty="0"/>
              <a:t>purpose and value of the </a:t>
            </a:r>
            <a:r>
              <a:rPr lang="en-US" dirty="0" smtClean="0"/>
              <a:t>program.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4882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800" b="1" kern="2000" spc="1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149B8B"/>
                </a:solidFill>
                <a:latin typeface="Calibri"/>
                <a:cs typeface="Calibri"/>
              </a:rPr>
              <a:t>user friendly</a:t>
            </a:r>
            <a:endParaRPr lang="en-US" sz="7800" b="1" kern="2000" spc="1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149B8B"/>
              </a:solidFill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296" y="98452"/>
            <a:ext cx="11988004" cy="6659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927524" y="3612478"/>
            <a:ext cx="4276676" cy="2512282"/>
            <a:chOff x="4551656" y="3979117"/>
            <a:chExt cx="3028412" cy="177900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2386" y="4945512"/>
              <a:ext cx="1032906" cy="81260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1656" y="4392379"/>
              <a:ext cx="721164" cy="106823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263" y="4140319"/>
              <a:ext cx="421891" cy="90405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9753" y="4601698"/>
              <a:ext cx="1070315" cy="88534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8637" y="3979117"/>
              <a:ext cx="926914" cy="8624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216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1700" y="2359025"/>
            <a:ext cx="10515600" cy="1424351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r>
              <a:rPr lang="en-US" dirty="0"/>
              <a:t>The online resource at bbotpledge.ca consists of a number of features, centered on five eco-action </a:t>
            </a:r>
            <a:r>
              <a:rPr lang="en-US" dirty="0" smtClean="0"/>
              <a:t>categories: </a:t>
            </a:r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143000" y="3530600"/>
            <a:ext cx="9906000" cy="1905000"/>
            <a:chOff x="1841501" y="4864100"/>
            <a:chExt cx="9906000" cy="1905000"/>
          </a:xfrm>
        </p:grpSpPr>
        <p:pic>
          <p:nvPicPr>
            <p:cNvPr id="5" name="Picture 4" descr="Pledge_icons.ai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" t="30927" r="79250" b="41666"/>
            <a:stretch/>
          </p:blipFill>
          <p:spPr>
            <a:xfrm>
              <a:off x="1841501" y="4864100"/>
              <a:ext cx="1803400" cy="1879600"/>
            </a:xfrm>
            <a:prstGeom prst="rect">
              <a:avLst/>
            </a:prstGeom>
          </p:spPr>
        </p:pic>
        <p:pic>
          <p:nvPicPr>
            <p:cNvPr id="6" name="Picture 5" descr="Pledge_icons.ai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21" t="31297" r="59359" b="41296"/>
            <a:stretch/>
          </p:blipFill>
          <p:spPr>
            <a:xfrm>
              <a:off x="3867151" y="4889500"/>
              <a:ext cx="1803400" cy="1879600"/>
            </a:xfrm>
            <a:prstGeom prst="rect">
              <a:avLst/>
            </a:prstGeom>
          </p:spPr>
        </p:pic>
        <p:pic>
          <p:nvPicPr>
            <p:cNvPr id="7" name="Picture 6" descr="Pledge_icons.ai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12" t="31297" r="39468" b="41296"/>
            <a:stretch/>
          </p:blipFill>
          <p:spPr>
            <a:xfrm>
              <a:off x="5892801" y="4889500"/>
              <a:ext cx="1803400" cy="1879600"/>
            </a:xfrm>
            <a:prstGeom prst="rect">
              <a:avLst/>
            </a:prstGeom>
          </p:spPr>
        </p:pic>
        <p:pic>
          <p:nvPicPr>
            <p:cNvPr id="8" name="Picture 7" descr="Pledge_icons.ai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16" t="30927" r="19864" b="41666"/>
            <a:stretch/>
          </p:blipFill>
          <p:spPr>
            <a:xfrm>
              <a:off x="7918451" y="4864100"/>
              <a:ext cx="1803400" cy="1879600"/>
            </a:xfrm>
            <a:prstGeom prst="rect">
              <a:avLst/>
            </a:prstGeom>
          </p:spPr>
        </p:pic>
        <p:pic>
          <p:nvPicPr>
            <p:cNvPr id="9" name="Picture 8" descr="Pledge_icons.ai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564" t="30927" r="116" b="41666"/>
            <a:stretch/>
          </p:blipFill>
          <p:spPr>
            <a:xfrm>
              <a:off x="9944101" y="4864100"/>
              <a:ext cx="1803400" cy="1879600"/>
            </a:xfrm>
            <a:prstGeom prst="rect">
              <a:avLst/>
            </a:prstGeom>
          </p:spPr>
        </p:pic>
      </p:grpSp>
      <p:sp>
        <p:nvSpPr>
          <p:cNvPr id="11" name="Title 1"/>
          <p:cNvSpPr txBox="1">
            <a:spLocks/>
          </p:cNvSpPr>
          <p:nvPr/>
        </p:nvSpPr>
        <p:spPr>
          <a:xfrm>
            <a:off x="838200" y="4882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800" b="1" kern="2000" spc="1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189AD1"/>
                </a:solidFill>
                <a:latin typeface="Calibri"/>
                <a:cs typeface="Calibri"/>
              </a:rPr>
              <a:t>categories</a:t>
            </a:r>
            <a:endParaRPr lang="en-US" sz="7800" b="1" kern="2000" spc="1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189AD1"/>
              </a:solidFill>
              <a:latin typeface="Calibri"/>
              <a:cs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8296" y="98452"/>
            <a:ext cx="11988004" cy="6659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0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1" y="2115864"/>
            <a:ext cx="5334176" cy="440427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soft" dir="t"/>
          </a:scene3d>
          <a:sp3d>
            <a:bevelT w="114300" h="152400"/>
          </a:sp3d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1993900"/>
            <a:ext cx="5499100" cy="4406900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r>
              <a:rPr lang="en-US" dirty="0"/>
              <a:t>R</a:t>
            </a:r>
            <a:r>
              <a:rPr lang="en-US" dirty="0" smtClean="0"/>
              <a:t>esources </a:t>
            </a:r>
            <a:r>
              <a:rPr lang="en-US" dirty="0"/>
              <a:t>and tips to reduce </a:t>
            </a:r>
            <a:r>
              <a:rPr lang="en-US" dirty="0" smtClean="0"/>
              <a:t>environmental impact are </a:t>
            </a:r>
            <a:r>
              <a:rPr lang="en-US" dirty="0"/>
              <a:t>broken </a:t>
            </a:r>
            <a:r>
              <a:rPr lang="en-US" dirty="0" smtClean="0"/>
              <a:t>down into different levels: </a:t>
            </a:r>
            <a:r>
              <a:rPr lang="en-US" b="1" dirty="0">
                <a:solidFill>
                  <a:srgbClr val="189AD1"/>
                </a:solidFill>
              </a:rPr>
              <a:t>Beginner</a:t>
            </a:r>
            <a:r>
              <a:rPr lang="en-US" dirty="0"/>
              <a:t>, </a:t>
            </a:r>
            <a:r>
              <a:rPr lang="en-US" b="1" dirty="0">
                <a:solidFill>
                  <a:srgbClr val="149B8B"/>
                </a:solidFill>
              </a:rPr>
              <a:t>Intermediate</a:t>
            </a:r>
            <a:r>
              <a:rPr lang="en-US" dirty="0"/>
              <a:t>, and </a:t>
            </a:r>
            <a:r>
              <a:rPr lang="en-US" b="1" dirty="0">
                <a:solidFill>
                  <a:srgbClr val="749F2B"/>
                </a:solidFill>
              </a:rPr>
              <a:t>Advanced</a:t>
            </a:r>
            <a:r>
              <a:rPr lang="en-US" dirty="0"/>
              <a:t>. </a:t>
            </a:r>
            <a:endParaRPr lang="en-US" dirty="0" smtClean="0"/>
          </a:p>
          <a:p>
            <a:pPr marL="0" lvl="0" indent="0">
              <a:lnSpc>
                <a:spcPct val="50000"/>
              </a:lnSpc>
              <a:buNone/>
            </a:pPr>
            <a:endParaRPr lang="en-US" dirty="0"/>
          </a:p>
          <a:p>
            <a:pPr marL="0" lvl="0" indent="0">
              <a:lnSpc>
                <a:spcPct val="100000"/>
              </a:lnSpc>
              <a:buNone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This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makes taking the </a:t>
            </a:r>
            <a:r>
              <a:rPr lang="en-US" b="1" i="1" dirty="0">
                <a:solidFill>
                  <a:srgbClr val="189AD1"/>
                </a:solidFill>
              </a:rPr>
              <a:t>Pledge</a:t>
            </a:r>
            <a:r>
              <a:rPr lang="en-US" dirty="0">
                <a:solidFill>
                  <a:srgbClr val="189AD1"/>
                </a:solidFill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accessible and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unintimidating, yet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still offers the option of significant (transformative) actions for a higher level of commitment.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4882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800" b="1" kern="2000" spc="1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749F2B"/>
                </a:solidFill>
                <a:latin typeface="Calibri"/>
                <a:cs typeface="Calibri"/>
              </a:rPr>
              <a:t>levels</a:t>
            </a:r>
            <a:endParaRPr lang="en-US" sz="7800" b="1" kern="2000" spc="1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749F2B"/>
              </a:solidFill>
              <a:latin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8296" y="98452"/>
            <a:ext cx="11988004" cy="6659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6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083" y="2164394"/>
            <a:ext cx="5562317" cy="370300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</a:t>
            </a:r>
            <a:r>
              <a:rPr lang="en-US" dirty="0" smtClean="0"/>
              <a:t>ubmitted </a:t>
            </a:r>
            <a:r>
              <a:rPr lang="en-US" dirty="0"/>
              <a:t>profiles are featured with the business’s logo in the Pledge Directory which is searchable alphabetically and by industry category</a:t>
            </a:r>
            <a:r>
              <a:rPr lang="en-US" dirty="0" smtClean="0"/>
              <a:t>.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Users </a:t>
            </a:r>
            <a:r>
              <a:rPr lang="en-US" dirty="0"/>
              <a:t>can login to review and update their Pledge </a:t>
            </a:r>
            <a:r>
              <a:rPr lang="en-US" dirty="0" smtClean="0"/>
              <a:t>commitments.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5009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800" b="1" kern="2000" spc="1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F5CE39"/>
                </a:solidFill>
                <a:latin typeface="Calibri"/>
                <a:cs typeface="Calibri"/>
              </a:rPr>
              <a:t>directory</a:t>
            </a:r>
            <a:endParaRPr lang="en-US" sz="7800" b="1" kern="2000" spc="1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F5CE39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296" y="98452"/>
            <a:ext cx="11988004" cy="6659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1" y="2026964"/>
            <a:ext cx="5334176" cy="440427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soft" dir="t">
              <a:rot lat="0" lon="0" rev="9600000"/>
            </a:lightRig>
          </a:scene3d>
          <a:sp3d>
            <a:bevelT w="114300" h="152400"/>
          </a:sp3d>
        </p:spPr>
      </p:pic>
    </p:spTree>
    <p:extLst>
      <p:ext uri="{BB962C8B-B14F-4D97-AF65-F5344CB8AC3E}">
        <p14:creationId xmlns:p14="http://schemas.microsoft.com/office/powerpoint/2010/main" val="44933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38200" y="5009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800" b="1" kern="2000" spc="1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149B8B"/>
                </a:solidFill>
                <a:latin typeface="Calibri"/>
                <a:cs typeface="Calibri"/>
              </a:rPr>
              <a:t>a</a:t>
            </a:r>
            <a:r>
              <a:rPr lang="en-US" sz="7800" b="1" kern="2000" spc="1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149B8B"/>
                </a:solidFill>
                <a:latin typeface="Calibri"/>
                <a:cs typeface="Calibri"/>
              </a:rPr>
              <a:t> pledge</a:t>
            </a:r>
            <a:endParaRPr lang="en-US" sz="7800" b="1" kern="2000" spc="1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149B8B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296" y="98452"/>
            <a:ext cx="11988004" cy="6659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lpha1_ScreenShot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81" y="1841500"/>
            <a:ext cx="5261332" cy="443484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soft" dir="t"/>
          </a:scene3d>
          <a:sp3d>
            <a:bevelT w="114300" h="152400"/>
          </a:sp3d>
        </p:spPr>
      </p:pic>
      <p:pic>
        <p:nvPicPr>
          <p:cNvPr id="4" name="Picture 3" descr="Alpha2_ScreenShot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00" y="2197100"/>
            <a:ext cx="5261333" cy="443484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soft" dir="t"/>
          </a:scene3d>
          <a:sp3d>
            <a:bevelT w="114300" h="152400"/>
          </a:sp3d>
        </p:spPr>
      </p:pic>
    </p:spTree>
    <p:extLst>
      <p:ext uri="{BB962C8B-B14F-4D97-AF65-F5344CB8AC3E}">
        <p14:creationId xmlns:p14="http://schemas.microsoft.com/office/powerpoint/2010/main" val="222899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842" y="1810182"/>
            <a:ext cx="10671658" cy="1656918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r>
              <a:rPr lang="en-US" dirty="0"/>
              <a:t>Other elements of the site include the Success Story section where we feature inspirational case studies and interviews, and the News section where we can post a variety of interesting and informative content.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4882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800" b="1" kern="2000" spc="1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BCA332"/>
                </a:solidFill>
                <a:latin typeface="Calibri"/>
                <a:cs typeface="Calibri"/>
              </a:rPr>
              <a:t>success stories</a:t>
            </a:r>
            <a:endParaRPr lang="en-US" sz="7800" b="1" kern="2000" spc="1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BCA332"/>
              </a:solidFill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296" y="98452"/>
            <a:ext cx="11988004" cy="6659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48" y="3314700"/>
            <a:ext cx="7923504" cy="31899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83454" y="5428734"/>
            <a:ext cx="23068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Hemlock Printers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Burnaby, BC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5539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8450" y="2033588"/>
            <a:ext cx="9150350" cy="196691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/>
              <a:t>The site includes significant sponsor recognition space, which provides chambers an opportunity to strengthen partnerships with financial supporters in their community, and can offset licensing costs or generate new revenue.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4882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800" b="1" kern="2000" spc="1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189AD1"/>
                </a:solidFill>
                <a:latin typeface="Calibri"/>
                <a:cs typeface="Calibri"/>
              </a:rPr>
              <a:t>s</a:t>
            </a:r>
            <a:r>
              <a:rPr lang="en-US" sz="7800" b="1" kern="2000" spc="1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189AD1"/>
                </a:solidFill>
                <a:latin typeface="Calibri"/>
                <a:cs typeface="Calibri"/>
              </a:rPr>
              <a:t>ponsorship</a:t>
            </a:r>
            <a:endParaRPr lang="en-US" sz="7800" b="1" kern="2000" spc="1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189AD1"/>
              </a:solidFill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5781" y="4652285"/>
            <a:ext cx="3664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PLEDGE PROGRAM PLATINUM SPONSORS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295381" y="4652285"/>
            <a:ext cx="3258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PLEDGE PROGRAM GOLD SPONSORS</a:t>
            </a:r>
            <a:endParaRPr lang="en-US" sz="16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158652" y="4420290"/>
            <a:ext cx="9874695" cy="0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  <a:headEnd type="diamond" w="sm" len="sm"/>
            <a:tailEnd type="diamond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ABC Recycling Logo-CMYK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00" y="5269645"/>
            <a:ext cx="965200" cy="7146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924" y="5392005"/>
            <a:ext cx="1090170" cy="469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247" y="5220555"/>
            <a:ext cx="812800" cy="812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29" y="5259510"/>
            <a:ext cx="975142" cy="7348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375" y="5300116"/>
            <a:ext cx="1343141" cy="2478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072" y="5838105"/>
            <a:ext cx="1218776" cy="5134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805" y="5802583"/>
            <a:ext cx="1718116" cy="5845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00" y="5827456"/>
            <a:ext cx="1089255" cy="5347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670" y="5231294"/>
            <a:ext cx="1201953" cy="3855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269" y="5131802"/>
            <a:ext cx="1387731" cy="584516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6223000" y="4800600"/>
            <a:ext cx="0" cy="1562100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  <a:headEnd type="diamond" w="sm" len="sm"/>
            <a:tailEnd type="diamond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08296" y="98452"/>
            <a:ext cx="11988004" cy="6659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5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9F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1592" y="713752"/>
            <a:ext cx="7266976" cy="5545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i="1" dirty="0">
                <a:solidFill>
                  <a:schemeClr val="bg1"/>
                </a:solidFill>
              </a:rPr>
              <a:t>“Having the Pledge as a resource and promotional opportunity for our business community has had a profound impact on the Burnaby Board of Trade. </a:t>
            </a:r>
            <a:endParaRPr lang="en-US" sz="2400" i="1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en-US" sz="2400" i="1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400" i="1" dirty="0" smtClean="0">
                <a:solidFill>
                  <a:schemeClr val="bg1"/>
                </a:solidFill>
              </a:rPr>
              <a:t>It’s </a:t>
            </a:r>
            <a:r>
              <a:rPr lang="en-US" sz="2400" i="1" dirty="0">
                <a:solidFill>
                  <a:schemeClr val="bg1"/>
                </a:solidFill>
              </a:rPr>
              <a:t>a truly unique member benefit, a wonderful community outreach tool, and an outstanding environmental initiative. </a:t>
            </a:r>
            <a:r>
              <a:rPr lang="en-US" sz="2400" i="1" dirty="0" smtClean="0">
                <a:solidFill>
                  <a:schemeClr val="bg1"/>
                </a:solidFill>
              </a:rPr>
              <a:t>It </a:t>
            </a:r>
            <a:r>
              <a:rPr lang="en-US" sz="2400" i="1" dirty="0">
                <a:solidFill>
                  <a:schemeClr val="bg1"/>
                </a:solidFill>
              </a:rPr>
              <a:t>sets our board of trade apart from every other board or chamber in the country.”</a:t>
            </a:r>
          </a:p>
          <a:p>
            <a:pPr>
              <a:lnSpc>
                <a:spcPct val="120000"/>
              </a:lnSpc>
            </a:pPr>
            <a:endParaRPr lang="en-US" sz="2600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4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Leza</a:t>
            </a:r>
            <a:r>
              <a:rPr lang="en-US" sz="2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Muir</a:t>
            </a:r>
          </a:p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Sr</a:t>
            </a:r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. Vice-President, Claims </a:t>
            </a:r>
            <a:r>
              <a:rPr lang="en-US" sz="2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Services, Pacific </a:t>
            </a:r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Blue </a:t>
            </a:r>
            <a:r>
              <a:rPr lang="en-US" sz="2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Cross</a:t>
            </a:r>
          </a:p>
          <a:p>
            <a:pPr>
              <a:lnSpc>
                <a:spcPct val="120000"/>
              </a:lnSpc>
            </a:pPr>
            <a:r>
              <a:rPr lang="en-US" sz="24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Chair, Burnaby Board of Trade</a:t>
            </a:r>
            <a:endParaRPr lang="en-US" sz="2400" dirty="0">
              <a:solidFill>
                <a:schemeClr val="accent6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" name="Picture 1" descr="LezaMuir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595" y="-9546"/>
            <a:ext cx="6058488" cy="712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2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77" y="-27000"/>
            <a:ext cx="12276753" cy="691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95493" y="-74000"/>
            <a:ext cx="12394922" cy="6998836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8438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800" b="1" kern="2000" spc="1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Calibri"/>
                <a:cs typeface="Calibri"/>
              </a:rPr>
              <a:t>r</a:t>
            </a:r>
            <a:r>
              <a:rPr lang="en-US" sz="7800" b="1" kern="2000" spc="1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Calibri"/>
                <a:cs typeface="Calibri"/>
              </a:rPr>
              <a:t>esults and influence</a:t>
            </a:r>
            <a:endParaRPr lang="en-US" sz="7800" b="1" kern="2000" spc="1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013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296" y="98452"/>
            <a:ext cx="11988004" cy="6659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120+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69" y="334169"/>
            <a:ext cx="3319462" cy="3319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68300"/>
            <a:ext cx="3124200" cy="3124200"/>
          </a:xfrm>
          <a:prstGeom prst="rect">
            <a:avLst/>
          </a:prstGeom>
        </p:spPr>
      </p:pic>
      <p:pic>
        <p:nvPicPr>
          <p:cNvPr id="7" name="Picture 6" descr="co2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23" y="3553023"/>
            <a:ext cx="2977754" cy="2977754"/>
          </a:xfrm>
          <a:prstGeom prst="rect">
            <a:avLst/>
          </a:prstGeom>
        </p:spPr>
      </p:pic>
      <p:pic>
        <p:nvPicPr>
          <p:cNvPr id="10" name="Picture 9" descr="success.ps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00" y="1282700"/>
            <a:ext cx="3124200" cy="3124200"/>
          </a:xfrm>
          <a:prstGeom prst="rect">
            <a:avLst/>
          </a:prstGeom>
        </p:spPr>
      </p:pic>
      <p:pic>
        <p:nvPicPr>
          <p:cNvPr id="11" name="Picture 10" descr="trophy.ps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169" y="3861792"/>
            <a:ext cx="3319462" cy="31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5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34759" y="3111500"/>
            <a:ext cx="11153519" cy="1476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kern="2000" spc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2015 </a:t>
            </a:r>
            <a:r>
              <a:rPr lang="en-US" sz="2800" kern="20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World Chambers Competition</a:t>
            </a:r>
          </a:p>
          <a:p>
            <a:pPr>
              <a:lnSpc>
                <a:spcPct val="100000"/>
              </a:lnSpc>
            </a:pPr>
            <a:r>
              <a:rPr lang="en-US" sz="2800" kern="20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Best Corporate Social Responsibility Project</a:t>
            </a:r>
          </a:p>
          <a:p>
            <a:pPr>
              <a:lnSpc>
                <a:spcPct val="100000"/>
              </a:lnSpc>
            </a:pPr>
            <a:r>
              <a:rPr lang="en-US" sz="2800" kern="20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Burnaby Board of </a:t>
            </a:r>
            <a:r>
              <a:rPr lang="en-US" sz="2800" kern="2000" spc="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Trade</a:t>
            </a:r>
            <a:endParaRPr lang="en-US" sz="2800" kern="2000" spc="1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298" y="4829873"/>
            <a:ext cx="6881970" cy="12687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70" y="4798657"/>
            <a:ext cx="1176315" cy="12449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421" y="5369594"/>
            <a:ext cx="1055021" cy="12449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807" y="4995058"/>
            <a:ext cx="1365886" cy="12384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59" y="4593813"/>
            <a:ext cx="1135120" cy="124497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941" y="5222991"/>
            <a:ext cx="1041290" cy="12449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8296" y="98452"/>
            <a:ext cx="11988004" cy="6659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600" y="88900"/>
            <a:ext cx="11988800" cy="2971800"/>
          </a:xfrm>
          <a:prstGeom prst="rect">
            <a:avLst/>
          </a:prstGeom>
          <a:solidFill>
            <a:srgbClr val="189AD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79400" y="673100"/>
            <a:ext cx="11658600" cy="20932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600" b="1" kern="2000" spc="100" dirty="0" smtClean="0">
                <a:pattFill prst="ltUpDiag">
                  <a:fgClr>
                    <a:schemeClr val="bg1">
                      <a:lumMod val="65000"/>
                    </a:schemeClr>
                  </a:fgClr>
                  <a:bgClr>
                    <a:schemeClr val="bg1"/>
                  </a:bgClr>
                </a:pattFill>
                <a:latin typeface="Candara"/>
                <a:cs typeface="Calibri"/>
              </a:rPr>
              <a:t>Pledge </a:t>
            </a:r>
          </a:p>
          <a:p>
            <a:pPr>
              <a:lnSpc>
                <a:spcPct val="80000"/>
              </a:lnSpc>
            </a:pPr>
            <a:r>
              <a:rPr lang="en-US" sz="5800" b="1" kern="2000" spc="100" dirty="0" smtClean="0">
                <a:pattFill prst="ltUpDiag">
                  <a:fgClr>
                    <a:schemeClr val="bg1">
                      <a:lumMod val="65000"/>
                    </a:schemeClr>
                  </a:fgClr>
                  <a:bgClr>
                    <a:schemeClr val="bg1"/>
                  </a:bgClr>
                </a:pattFill>
                <a:latin typeface="Candara"/>
                <a:cs typeface="Calibri"/>
              </a:rPr>
              <a:t>for a Sustainable Community</a:t>
            </a:r>
            <a:endParaRPr lang="en-US" sz="5800" b="1" kern="2000" spc="100" dirty="0">
              <a:pattFill prst="ltUpDiag">
                <a:fgClr>
                  <a:schemeClr val="bg1">
                    <a:lumMod val="65000"/>
                  </a:schemeClr>
                </a:fgClr>
                <a:bgClr>
                  <a:schemeClr val="bg1"/>
                </a:bgClr>
              </a:pattFill>
              <a:latin typeface="Candar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370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317625"/>
            <a:ext cx="10515600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en-US" b="1" dirty="0" smtClean="0"/>
              <a:t>The </a:t>
            </a:r>
            <a:r>
              <a:rPr lang="en-US" b="1" dirty="0"/>
              <a:t>program has also had a great impact on the Burnaby Board of Trade itself, through member engagement and a stronger relationship with several of our community partners. 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 has provided greater exposure for the Board of Trade, and solidified our position in the community as a leader in sustainability. 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8296" y="98452"/>
            <a:ext cx="11988004" cy="6659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47" y="4326468"/>
            <a:ext cx="2347813" cy="1566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189" y="4326772"/>
            <a:ext cx="2349496" cy="15657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414" y="4326468"/>
            <a:ext cx="2346352" cy="1566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496" y="4326468"/>
            <a:ext cx="2268808" cy="1566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4" y="4326468"/>
            <a:ext cx="2348214" cy="1566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823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4781" y="1029788"/>
            <a:ext cx="6454077" cy="4407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i="1" dirty="0" smtClean="0">
                <a:solidFill>
                  <a:schemeClr val="bg1"/>
                </a:solidFill>
              </a:rPr>
              <a:t>“Pledge </a:t>
            </a:r>
            <a:r>
              <a:rPr lang="en-US" sz="2400" i="1" dirty="0">
                <a:solidFill>
                  <a:schemeClr val="bg1"/>
                </a:solidFill>
              </a:rPr>
              <a:t>Members serve as role models in the community and help solidify Burnaby’s reputation as a great place to come and do business</a:t>
            </a:r>
            <a:r>
              <a:rPr lang="en-US" sz="2400" i="1" dirty="0" smtClean="0">
                <a:solidFill>
                  <a:schemeClr val="bg1"/>
                </a:solidFill>
              </a:rPr>
              <a:t>. </a:t>
            </a:r>
          </a:p>
          <a:p>
            <a:pPr>
              <a:lnSpc>
                <a:spcPct val="120000"/>
              </a:lnSpc>
            </a:pPr>
            <a:endParaRPr lang="en-US" sz="2400" i="1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400" i="1" dirty="0" smtClean="0">
                <a:solidFill>
                  <a:schemeClr val="bg1"/>
                </a:solidFill>
              </a:rPr>
              <a:t>As </a:t>
            </a:r>
            <a:r>
              <a:rPr lang="en-US" sz="2400" i="1" dirty="0">
                <a:solidFill>
                  <a:schemeClr val="bg1"/>
                </a:solidFill>
              </a:rPr>
              <a:t>the Pledge program continues to grow, it is </a:t>
            </a:r>
            <a:r>
              <a:rPr lang="en-US" sz="2400" i="1" dirty="0" smtClean="0">
                <a:solidFill>
                  <a:schemeClr val="bg1"/>
                </a:solidFill>
              </a:rPr>
              <a:t/>
            </a:r>
            <a:br>
              <a:rPr lang="en-US" sz="2400" i="1" dirty="0" smtClean="0">
                <a:solidFill>
                  <a:schemeClr val="bg1"/>
                </a:solidFill>
              </a:rPr>
            </a:br>
            <a:r>
              <a:rPr lang="en-US" sz="2400" i="1" dirty="0" smtClean="0">
                <a:solidFill>
                  <a:schemeClr val="bg1"/>
                </a:solidFill>
              </a:rPr>
              <a:t>my </a:t>
            </a:r>
            <a:r>
              <a:rPr lang="en-US" sz="2400" i="1" dirty="0">
                <a:solidFill>
                  <a:schemeClr val="bg1"/>
                </a:solidFill>
              </a:rPr>
              <a:t>hope and expectation that other communities will be able to enjoy the same benefits that have made the program such a success here.</a:t>
            </a:r>
            <a:r>
              <a:rPr lang="en-US" sz="2400" i="1" dirty="0" smtClean="0">
                <a:solidFill>
                  <a:schemeClr val="bg1"/>
                </a:solidFill>
              </a:rPr>
              <a:t>”</a:t>
            </a:r>
          </a:p>
          <a:p>
            <a:endParaRPr lang="en-US" sz="24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2600" dirty="0" smtClean="0">
                <a:solidFill>
                  <a:srgbClr val="93E3E8"/>
                </a:solidFill>
              </a:rPr>
              <a:t>Burnaby Mayor </a:t>
            </a:r>
            <a:r>
              <a:rPr lang="en-US" sz="2600" dirty="0">
                <a:solidFill>
                  <a:srgbClr val="93E3E8"/>
                </a:solidFill>
              </a:rPr>
              <a:t>Derek Corrigan</a:t>
            </a:r>
            <a:endParaRPr lang="en-US" sz="2600" dirty="0">
              <a:solidFill>
                <a:srgbClr val="93E3E8"/>
              </a:solidFill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094" y="202450"/>
            <a:ext cx="6549192" cy="917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9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77" y="-25117"/>
            <a:ext cx="12283155" cy="69082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95493" y="-74000"/>
            <a:ext cx="12394922" cy="6998836"/>
          </a:xfrm>
          <a:prstGeom prst="rect">
            <a:avLst/>
          </a:prstGeom>
          <a:solidFill>
            <a:srgbClr val="0F1C37">
              <a:alpha val="4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72222" y="729276"/>
            <a:ext cx="10647556" cy="23849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7800" b="1" kern="2000" dirty="0" smtClean="0">
                <a:ln w="12700">
                  <a:solidFill>
                    <a:schemeClr val="tx1">
                      <a:alpha val="3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transferability, licensing </a:t>
            </a:r>
            <a:br>
              <a:rPr lang="en-US" sz="7800" b="1" kern="2000" dirty="0" smtClean="0">
                <a:ln w="12700">
                  <a:solidFill>
                    <a:schemeClr val="tx1">
                      <a:alpha val="3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</a:br>
            <a:r>
              <a:rPr lang="en-US" sz="7800" b="1" kern="2000" dirty="0" smtClean="0">
                <a:ln w="12700">
                  <a:solidFill>
                    <a:schemeClr val="tx1">
                      <a:alpha val="3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Calibri"/>
              </a:rPr>
              <a:t>&amp; expansion</a:t>
            </a:r>
            <a:endParaRPr lang="en-US" sz="7800" b="1" kern="2000" dirty="0">
              <a:ln w="12700">
                <a:solidFill>
                  <a:schemeClr val="tx1">
                    <a:alpha val="3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502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55700"/>
            <a:ext cx="10477500" cy="1638300"/>
          </a:xfr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en-US" b="1" i="1" dirty="0">
                <a:solidFill>
                  <a:srgbClr val="189AD1"/>
                </a:solidFill>
              </a:rPr>
              <a:t>The Pledge for a </a:t>
            </a:r>
            <a:r>
              <a:rPr lang="en-US" b="1" i="1" dirty="0" smtClean="0">
                <a:solidFill>
                  <a:srgbClr val="189AD1"/>
                </a:solidFill>
              </a:rPr>
              <a:t>Sustainable </a:t>
            </a:r>
            <a:r>
              <a:rPr lang="en-US" b="1" i="1" dirty="0">
                <a:solidFill>
                  <a:srgbClr val="189AD1"/>
                </a:solidFill>
              </a:rPr>
              <a:t>Community </a:t>
            </a:r>
            <a:r>
              <a:rPr lang="en-US" dirty="0"/>
              <a:t>is applicable to any chamber or board that believes business has a role to play in the environmental sustainability of their community – which should be all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8296" y="98452"/>
            <a:ext cx="11988004" cy="6659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677817" y="3073400"/>
            <a:ext cx="2006550" cy="2971800"/>
            <a:chOff x="3677792" y="3073400"/>
            <a:chExt cx="2006550" cy="2971800"/>
          </a:xfrm>
        </p:grpSpPr>
        <p:sp>
          <p:nvSpPr>
            <p:cNvPr id="15" name="Rounded Rectangle 14"/>
            <p:cNvSpPr>
              <a:spLocks/>
            </p:cNvSpPr>
            <p:nvPr/>
          </p:nvSpPr>
          <p:spPr>
            <a:xfrm>
              <a:off x="3677792" y="3073400"/>
              <a:ext cx="2000700" cy="2971800"/>
            </a:xfrm>
            <a:prstGeom prst="roundRect">
              <a:avLst>
                <a:gd name="adj" fmla="val 11039"/>
              </a:avLst>
            </a:prstGeom>
            <a:solidFill>
              <a:srgbClr val="149B8B"/>
            </a:solidFill>
            <a:ln w="60325" cap="flat">
              <a:noFill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50800" dir="5400000" algn="tl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800642" y="3178700"/>
              <a:ext cx="1755000" cy="175500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50800" dir="5400000" algn="tl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683642" y="3523375"/>
              <a:ext cx="2000700" cy="965725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en-US" sz="2800" b="1" spc="-20" dirty="0" smtClean="0">
                  <a:solidFill>
                    <a:srgbClr val="FFFFFF"/>
                  </a:solidFill>
                  <a:effectLst>
                    <a:outerShdw blurRad="50800" dist="38100" dir="5400000" algn="tl" rotWithShape="0">
                      <a:srgbClr val="000000">
                        <a:alpha val="50000"/>
                      </a:srgbClr>
                    </a:outerShdw>
                  </a:effectLst>
                </a:rPr>
                <a:t>Licensable</a:t>
              </a:r>
              <a:r>
                <a:rPr lang="en-US" sz="2800" b="1" spc="-20" dirty="0" smtClean="0">
                  <a:solidFill>
                    <a:srgbClr val="FFFFFF"/>
                  </a:solidFill>
                  <a:effectLst>
                    <a:outerShdw blurRad="50800" dist="50800" dir="5400000" algn="tl" rotWithShape="0">
                      <a:srgbClr val="000000">
                        <a:alpha val="50000"/>
                      </a:srgbClr>
                    </a:outerShdw>
                  </a:effectLst>
                </a:rPr>
                <a:t> </a:t>
              </a:r>
            </a:p>
            <a:p>
              <a:pPr lvl="0" algn="ctr">
                <a:lnSpc>
                  <a:spcPct val="80000"/>
                </a:lnSpc>
              </a:pPr>
              <a:r>
                <a:rPr lang="en-US" sz="2800" b="1" dirty="0" smtClean="0">
                  <a:solidFill>
                    <a:srgbClr val="FFFFFF"/>
                  </a:solidFill>
                  <a:effectLst>
                    <a:outerShdw blurRad="50800" dist="50800" dir="5400000" algn="tl" rotWithShape="0">
                      <a:srgbClr val="000000">
                        <a:alpha val="50000"/>
                      </a:srgbClr>
                    </a:outerShdw>
                  </a:effectLst>
                </a:rPr>
                <a:t>&amp;</a:t>
              </a:r>
            </a:p>
            <a:p>
              <a:pPr lvl="0" algn="ctr">
                <a:lnSpc>
                  <a:spcPct val="80000"/>
                </a:lnSpc>
              </a:pPr>
              <a:r>
                <a:rPr lang="en-US" sz="2800" b="1" spc="-100" dirty="0" smtClean="0">
                  <a:solidFill>
                    <a:srgbClr val="FFFFFF"/>
                  </a:solidFill>
                  <a:effectLst>
                    <a:outerShdw blurRad="50800" dist="50800" dir="5400000" algn="tl" rotWithShape="0">
                      <a:srgbClr val="000000">
                        <a:alpha val="50000"/>
                      </a:srgbClr>
                    </a:outerShdw>
                  </a:effectLst>
                </a:rPr>
                <a:t>Affordable</a:t>
              </a:r>
              <a:endParaRPr lang="en-US" sz="2800" spc="-100" dirty="0">
                <a:solidFill>
                  <a:srgbClr val="FFFFFF"/>
                </a:solidFill>
                <a:effectLst>
                  <a:outerShdw blurRad="50800" dist="50800" dir="5400000" algn="tl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026800" y="3073400"/>
            <a:ext cx="2012400" cy="2971800"/>
            <a:chOff x="9026800" y="3073400"/>
            <a:chExt cx="2012400" cy="2971800"/>
          </a:xfrm>
        </p:grpSpPr>
        <p:sp>
          <p:nvSpPr>
            <p:cNvPr id="19" name="Rounded Rectangle 18"/>
            <p:cNvSpPr>
              <a:spLocks/>
            </p:cNvSpPr>
            <p:nvPr/>
          </p:nvSpPr>
          <p:spPr>
            <a:xfrm>
              <a:off x="9032650" y="3073400"/>
              <a:ext cx="2000700" cy="2971800"/>
            </a:xfrm>
            <a:prstGeom prst="roundRect">
              <a:avLst>
                <a:gd name="adj" fmla="val 11039"/>
              </a:avLst>
            </a:prstGeom>
            <a:solidFill>
              <a:srgbClr val="F5CE39"/>
            </a:solidFill>
            <a:ln w="60325" cap="flat">
              <a:noFill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9155500" y="3178700"/>
              <a:ext cx="1755000" cy="1755000"/>
            </a:xfrm>
            <a:prstGeom prst="ellipse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026800" y="3523375"/>
              <a:ext cx="2012400" cy="965725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en-US" sz="2800" b="1" dirty="0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srgbClr val="000000">
                        <a:alpha val="55000"/>
                      </a:srgbClr>
                    </a:outerShdw>
                  </a:effectLst>
                </a:rPr>
                <a:t>Early</a:t>
              </a:r>
            </a:p>
            <a:p>
              <a:pPr lvl="0" algn="ctr">
                <a:lnSpc>
                  <a:spcPct val="80000"/>
                </a:lnSpc>
              </a:pPr>
              <a:r>
                <a:rPr lang="en-US" sz="2800" b="1" dirty="0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srgbClr val="000000">
                        <a:alpha val="54000"/>
                      </a:srgbClr>
                    </a:outerShdw>
                  </a:effectLst>
                </a:rPr>
                <a:t>Adopters</a:t>
              </a:r>
              <a:endParaRPr lang="en-US" sz="28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54000"/>
                    </a:srgbClr>
                  </a:outerShdw>
                </a:effectLst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49384" y="3073400"/>
            <a:ext cx="2012400" cy="2971800"/>
            <a:chOff x="6349334" y="3073400"/>
            <a:chExt cx="2012400" cy="2971800"/>
          </a:xfrm>
        </p:grpSpPr>
        <p:sp>
          <p:nvSpPr>
            <p:cNvPr id="22" name="Rounded Rectangle 21"/>
            <p:cNvSpPr>
              <a:spLocks/>
            </p:cNvSpPr>
            <p:nvPr/>
          </p:nvSpPr>
          <p:spPr>
            <a:xfrm>
              <a:off x="6355184" y="3073400"/>
              <a:ext cx="2000700" cy="2971800"/>
            </a:xfrm>
            <a:prstGeom prst="roundRect">
              <a:avLst>
                <a:gd name="adj" fmla="val 11039"/>
              </a:avLst>
            </a:prstGeom>
            <a:solidFill>
              <a:srgbClr val="749F2B"/>
            </a:solidFill>
            <a:ln w="60325" cap="flat">
              <a:noFill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50800" dir="5400000" algn="tl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6478034" y="3178700"/>
              <a:ext cx="1755000" cy="175500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50800" dir="5400000" algn="tl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349334" y="3523375"/>
              <a:ext cx="2012400" cy="965725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en-US" sz="2800" b="1" dirty="0" smtClean="0">
                  <a:solidFill>
                    <a:srgbClr val="FFFFFF"/>
                  </a:solidFill>
                  <a:effectLst>
                    <a:outerShdw blurRad="50800" dist="38100" dir="5400000" algn="tl" rotWithShape="0">
                      <a:srgbClr val="000000">
                        <a:alpha val="50000"/>
                      </a:srgbClr>
                    </a:outerShdw>
                  </a:effectLst>
                </a:rPr>
                <a:t>Reward</a:t>
              </a:r>
            </a:p>
            <a:p>
              <a:pPr lvl="0" algn="ctr">
                <a:lnSpc>
                  <a:spcPct val="80000"/>
                </a:lnSpc>
              </a:pPr>
              <a:r>
                <a:rPr lang="en-US" sz="2800" b="1" dirty="0">
                  <a:solidFill>
                    <a:srgbClr val="FFFFFF"/>
                  </a:solidFill>
                  <a:effectLst>
                    <a:outerShdw blurRad="50800" dist="50800" dir="5400000" algn="tl" rotWithShape="0">
                      <a:srgbClr val="000000">
                        <a:alpha val="50000"/>
                      </a:srgbClr>
                    </a:outerShdw>
                  </a:effectLst>
                </a:rPr>
                <a:t>w</a:t>
              </a:r>
              <a:r>
                <a:rPr lang="en-US" sz="2800" b="1" dirty="0" smtClean="0">
                  <a:solidFill>
                    <a:srgbClr val="FFFFFF"/>
                  </a:solidFill>
                  <a:effectLst>
                    <a:outerShdw blurRad="50800" dist="50800" dir="5400000" algn="tl" rotWithShape="0">
                      <a:srgbClr val="000000">
                        <a:alpha val="50000"/>
                      </a:srgbClr>
                    </a:outerShdw>
                  </a:effectLst>
                </a:rPr>
                <a:t>ith less</a:t>
              </a:r>
            </a:p>
            <a:p>
              <a:pPr lvl="0" algn="ctr">
                <a:lnSpc>
                  <a:spcPct val="80000"/>
                </a:lnSpc>
              </a:pPr>
              <a:r>
                <a:rPr lang="en-US" sz="2800" b="1" dirty="0">
                  <a:solidFill>
                    <a:srgbClr val="FFFFFF"/>
                  </a:solidFill>
                  <a:effectLst>
                    <a:outerShdw blurRad="50800" dist="50800" dir="5400000" algn="tl" rotWithShape="0">
                      <a:srgbClr val="000000">
                        <a:alpha val="50000"/>
                      </a:srgbClr>
                    </a:outerShdw>
                  </a:effectLst>
                </a:rPr>
                <a:t>E</a:t>
              </a:r>
              <a:r>
                <a:rPr lang="en-US" sz="2800" b="1" dirty="0" smtClean="0">
                  <a:solidFill>
                    <a:srgbClr val="FFFFFF"/>
                  </a:solidFill>
                  <a:effectLst>
                    <a:outerShdw blurRad="50800" dist="50800" dir="5400000" algn="tl" rotWithShape="0">
                      <a:srgbClr val="000000">
                        <a:alpha val="50000"/>
                      </a:srgbClr>
                    </a:outerShdw>
                  </a:effectLst>
                </a:rPr>
                <a:t>ffort</a:t>
              </a:r>
              <a:endParaRPr lang="en-US" sz="2800" dirty="0">
                <a:solidFill>
                  <a:srgbClr val="FFFFFF"/>
                </a:solidFill>
                <a:effectLst>
                  <a:outerShdw blurRad="50800" dist="50800" dir="5400000" algn="tl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00400" y="3073400"/>
            <a:ext cx="2012400" cy="2971800"/>
            <a:chOff x="1000400" y="3073400"/>
            <a:chExt cx="2012400" cy="2971800"/>
          </a:xfrm>
        </p:grpSpPr>
        <p:sp>
          <p:nvSpPr>
            <p:cNvPr id="25" name="Rounded Rectangle 24"/>
            <p:cNvSpPr>
              <a:spLocks/>
            </p:cNvSpPr>
            <p:nvPr/>
          </p:nvSpPr>
          <p:spPr>
            <a:xfrm>
              <a:off x="1006250" y="3073400"/>
              <a:ext cx="2000700" cy="2971800"/>
            </a:xfrm>
            <a:prstGeom prst="roundRect">
              <a:avLst>
                <a:gd name="adj" fmla="val 11039"/>
              </a:avLst>
            </a:prstGeom>
            <a:solidFill>
              <a:srgbClr val="189AD1"/>
            </a:solidFill>
            <a:ln w="60325" cap="flat">
              <a:noFill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50800" dir="5400000" algn="tl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29100" y="3178700"/>
              <a:ext cx="1755000" cy="175500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50800" dir="5400000" algn="tl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00400" y="3523375"/>
              <a:ext cx="2012400" cy="965725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en-US" sz="2800" b="1" dirty="0" smtClean="0">
                  <a:solidFill>
                    <a:srgbClr val="FFFFFF"/>
                  </a:solidFill>
                  <a:effectLst>
                    <a:outerShdw blurRad="50800" dist="50800" dir="5400000" algn="tl" rotWithShape="0">
                      <a:srgbClr val="000000">
                        <a:alpha val="50000"/>
                      </a:srgbClr>
                    </a:outerShdw>
                  </a:effectLst>
                </a:rPr>
                <a:t>Built to </a:t>
              </a:r>
            </a:p>
            <a:p>
              <a:pPr lvl="0" algn="ctr">
                <a:lnSpc>
                  <a:spcPct val="80000"/>
                </a:lnSpc>
              </a:pPr>
              <a:r>
                <a:rPr lang="en-US" sz="2800" b="1" dirty="0" smtClean="0">
                  <a:solidFill>
                    <a:srgbClr val="FFFFFF"/>
                  </a:solidFill>
                  <a:effectLst>
                    <a:outerShdw blurRad="50800" dist="38100" dir="5400000" algn="tl" rotWithShape="0">
                      <a:srgbClr val="000000">
                        <a:alpha val="50000"/>
                      </a:srgbClr>
                    </a:outerShdw>
                  </a:effectLst>
                </a:rPr>
                <a:t>Transcend</a:t>
              </a:r>
              <a:endParaRPr lang="en-US" sz="2800" dirty="0">
                <a:solidFill>
                  <a:srgbClr val="FFFFFF"/>
                </a:solidFill>
                <a:effectLst>
                  <a:outerShdw blurRad="50800" dist="38100" dir="5400000" algn="tl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093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C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71452" y="799070"/>
            <a:ext cx="7545457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i="1" dirty="0"/>
              <a:t>“Tempe Chamber is excited about working with </a:t>
            </a:r>
            <a:r>
              <a:rPr lang="en-US" i="1" dirty="0" smtClean="0"/>
              <a:t>[the BBOT] </a:t>
            </a:r>
            <a:r>
              <a:rPr lang="en-US" i="1" dirty="0"/>
              <a:t>to bring the Pledge for a Sustainable Community to our area. The program fits right in to our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City’s </a:t>
            </a:r>
            <a:r>
              <a:rPr lang="en-US" i="1" dirty="0"/>
              <a:t>and University’s goals of creating a sustainable </a:t>
            </a:r>
            <a:r>
              <a:rPr lang="en-US" i="1" dirty="0" smtClean="0"/>
              <a:t>community. I </a:t>
            </a:r>
            <a:r>
              <a:rPr lang="en-US" i="1" dirty="0"/>
              <a:t>believe the program will not only be attractive to our businesses, but will enhance the reputation of our chamber as a progressive, community-oriented organization.</a:t>
            </a:r>
            <a:r>
              <a:rPr lang="en-US" i="1" dirty="0" smtClean="0"/>
              <a:t>”</a:t>
            </a:r>
            <a:endParaRPr lang="en-US" dirty="0" smtClean="0"/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Mary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Ann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Miller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– President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&amp; CEO, Tempe Chamber of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Commerce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4388" y="3867025"/>
            <a:ext cx="7563011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i="1" dirty="0"/>
              <a:t>“I believe the Pledge you have developed is one of the best new </a:t>
            </a:r>
            <a:endParaRPr lang="en-US" i="1" dirty="0" smtClean="0"/>
          </a:p>
          <a:p>
            <a:pPr>
              <a:lnSpc>
                <a:spcPct val="120000"/>
              </a:lnSpc>
            </a:pPr>
            <a:r>
              <a:rPr lang="en-US" i="1" dirty="0" smtClean="0"/>
              <a:t>tools </a:t>
            </a:r>
            <a:r>
              <a:rPr lang="en-US" i="1" dirty="0"/>
              <a:t>for business and community engagement that I have come </a:t>
            </a:r>
            <a:endParaRPr lang="en-US" i="1" dirty="0" smtClean="0"/>
          </a:p>
          <a:p>
            <a:pPr>
              <a:lnSpc>
                <a:spcPct val="120000"/>
              </a:lnSpc>
            </a:pPr>
            <a:r>
              <a:rPr lang="en-US" i="1" dirty="0" smtClean="0"/>
              <a:t>across </a:t>
            </a:r>
            <a:r>
              <a:rPr lang="en-US" i="1" dirty="0"/>
              <a:t>in the last 10 years and we at the Richmond Chamber </a:t>
            </a:r>
            <a:endParaRPr lang="en-US" i="1" dirty="0" smtClean="0"/>
          </a:p>
          <a:p>
            <a:pPr>
              <a:lnSpc>
                <a:spcPct val="120000"/>
              </a:lnSpc>
            </a:pPr>
            <a:r>
              <a:rPr lang="en-US" i="1" dirty="0" smtClean="0"/>
              <a:t>look </a:t>
            </a:r>
            <a:r>
              <a:rPr lang="en-US" i="1" dirty="0"/>
              <a:t>forward to launching our own Pledge to the business </a:t>
            </a:r>
            <a:endParaRPr lang="en-US" i="1" dirty="0" smtClean="0"/>
          </a:p>
          <a:p>
            <a:pPr>
              <a:lnSpc>
                <a:spcPct val="120000"/>
              </a:lnSpc>
            </a:pPr>
            <a:r>
              <a:rPr lang="en-US" i="1" dirty="0" smtClean="0"/>
              <a:t>community </a:t>
            </a:r>
            <a:r>
              <a:rPr lang="en-US" i="1" dirty="0"/>
              <a:t>of Richmond next year with your support.</a:t>
            </a:r>
            <a:r>
              <a:rPr lang="en-US" i="1" dirty="0" smtClean="0"/>
              <a:t>”</a:t>
            </a:r>
            <a:endParaRPr lang="en-US" dirty="0"/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Craig Jones 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– (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Former) Executive Director, Richmond Chamber of Commerce</a:t>
            </a:r>
          </a:p>
        </p:txBody>
      </p:sp>
      <p:pic>
        <p:nvPicPr>
          <p:cNvPr id="5" name="Picture 4" descr="TCC_logoR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7" y="680312"/>
            <a:ext cx="3408710" cy="2556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279" y="3582965"/>
            <a:ext cx="4769328" cy="238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1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75" y="-15624"/>
            <a:ext cx="12247550" cy="68892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95493" y="-74000"/>
            <a:ext cx="12394922" cy="6998836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72222" y="830877"/>
            <a:ext cx="10647556" cy="13319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800" b="1" kern="2000" spc="1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Calibri"/>
                <a:cs typeface="Calibri"/>
              </a:rPr>
              <a:t>t</a:t>
            </a:r>
            <a:r>
              <a:rPr lang="en-US" sz="7800" b="1" kern="2000" spc="1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Calibri"/>
                <a:cs typeface="Calibri"/>
              </a:rPr>
              <a:t>he Pledge is unique</a:t>
            </a:r>
            <a:endParaRPr lang="en-US" sz="7800" b="1" kern="2000" spc="1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128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8400" y="1079500"/>
            <a:ext cx="10287000" cy="48768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Although there are many chambers and boards around the world that have instituted various sustainability initiatives in their communities, we believe that there has never been a program as complete and comprehensive as the </a:t>
            </a:r>
            <a:r>
              <a:rPr lang="en-US" b="1" i="1" dirty="0">
                <a:solidFill>
                  <a:schemeClr val="bg1"/>
                </a:solidFill>
              </a:rPr>
              <a:t>Pledge for a Sustainable Community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lnSpc>
                <a:spcPct val="80000"/>
              </a:lnSpc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buFont typeface="Wingdings" charset="2"/>
              <a:buChar char="§"/>
            </a:pPr>
            <a:r>
              <a:rPr lang="en-US" sz="3000" b="1" dirty="0" smtClean="0">
                <a:solidFill>
                  <a:schemeClr val="bg1"/>
                </a:solidFill>
              </a:rPr>
              <a:t>It is an informational resource</a:t>
            </a:r>
          </a:p>
          <a:p>
            <a:pPr>
              <a:lnSpc>
                <a:spcPct val="140000"/>
              </a:lnSpc>
              <a:buFont typeface="Wingdings" charset="2"/>
              <a:buChar char="§"/>
            </a:pPr>
            <a:r>
              <a:rPr lang="en-US" sz="3000" dirty="0" smtClean="0">
                <a:solidFill>
                  <a:srgbClr val="146197"/>
                </a:solidFill>
              </a:rPr>
              <a:t>It is a business and chamber promotional tool</a:t>
            </a:r>
          </a:p>
          <a:p>
            <a:pPr>
              <a:lnSpc>
                <a:spcPct val="140000"/>
              </a:lnSpc>
              <a:buFont typeface="Wingdings" charset="2"/>
              <a:buChar char="§"/>
            </a:pPr>
            <a:r>
              <a:rPr lang="en-US" sz="3000" dirty="0" smtClean="0">
                <a:solidFill>
                  <a:srgbClr val="146197"/>
                </a:solidFill>
              </a:rPr>
              <a:t>It is a community-building mechanism </a:t>
            </a:r>
            <a:endParaRPr lang="en-US" sz="3000" dirty="0">
              <a:solidFill>
                <a:srgbClr val="146197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296" y="98452"/>
            <a:ext cx="11988004" cy="6659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8400" y="1079500"/>
            <a:ext cx="10287000" cy="48768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Although there are many chambers and boards around the world that have instituted various sustainability initiatives in their communities, we believe that there has never been a program as complete and comprehensive as the </a:t>
            </a:r>
            <a:r>
              <a:rPr lang="en-US" b="1" i="1" dirty="0">
                <a:solidFill>
                  <a:schemeClr val="bg1"/>
                </a:solidFill>
              </a:rPr>
              <a:t>Pledge for a Sustainable Community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lnSpc>
                <a:spcPct val="80000"/>
              </a:lnSpc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buFont typeface="Wingdings" charset="2"/>
              <a:buChar char="§"/>
            </a:pPr>
            <a:r>
              <a:rPr lang="en-US" sz="3000" dirty="0" smtClean="0">
                <a:solidFill>
                  <a:srgbClr val="146197"/>
                </a:solidFill>
              </a:rPr>
              <a:t>It is an informational resource</a:t>
            </a:r>
          </a:p>
          <a:p>
            <a:pPr>
              <a:lnSpc>
                <a:spcPct val="140000"/>
              </a:lnSpc>
              <a:buFont typeface="Wingdings" charset="2"/>
              <a:buChar char="§"/>
            </a:pPr>
            <a:r>
              <a:rPr lang="en-US" sz="3000" b="1" dirty="0" smtClean="0">
                <a:solidFill>
                  <a:schemeClr val="bg1"/>
                </a:solidFill>
              </a:rPr>
              <a:t>It is a business and chamber promotional tool</a:t>
            </a:r>
          </a:p>
          <a:p>
            <a:pPr>
              <a:lnSpc>
                <a:spcPct val="140000"/>
              </a:lnSpc>
              <a:buFont typeface="Wingdings" charset="2"/>
              <a:buChar char="§"/>
            </a:pPr>
            <a:r>
              <a:rPr lang="en-US" sz="3000" dirty="0" smtClean="0">
                <a:solidFill>
                  <a:srgbClr val="146197"/>
                </a:solidFill>
              </a:rPr>
              <a:t>It is a community-building mechanism </a:t>
            </a:r>
            <a:endParaRPr lang="en-US" sz="3000" dirty="0">
              <a:solidFill>
                <a:srgbClr val="146197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296" y="98452"/>
            <a:ext cx="11988004" cy="6659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8400" y="1079500"/>
            <a:ext cx="10287000" cy="48768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Although there are many chambers and boards around the world that have instituted various sustainability initiatives in their communities, we believe that there has never been a program as complete and comprehensive as the </a:t>
            </a:r>
            <a:r>
              <a:rPr lang="en-US" b="1" i="1" dirty="0">
                <a:solidFill>
                  <a:schemeClr val="bg1"/>
                </a:solidFill>
              </a:rPr>
              <a:t>Pledge for a Sustainable Community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lnSpc>
                <a:spcPct val="80000"/>
              </a:lnSpc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buFont typeface="Wingdings" charset="2"/>
              <a:buChar char="§"/>
            </a:pPr>
            <a:r>
              <a:rPr lang="en-US" sz="3000" dirty="0" smtClean="0">
                <a:solidFill>
                  <a:srgbClr val="146197"/>
                </a:solidFill>
              </a:rPr>
              <a:t>It is an informational resource</a:t>
            </a:r>
          </a:p>
          <a:p>
            <a:pPr>
              <a:lnSpc>
                <a:spcPct val="140000"/>
              </a:lnSpc>
              <a:buFont typeface="Wingdings" charset="2"/>
              <a:buChar char="§"/>
            </a:pPr>
            <a:r>
              <a:rPr lang="en-US" sz="3000" dirty="0" smtClean="0">
                <a:solidFill>
                  <a:srgbClr val="146197"/>
                </a:solidFill>
              </a:rPr>
              <a:t>It is a business and chamber promotional tool</a:t>
            </a:r>
          </a:p>
          <a:p>
            <a:pPr>
              <a:lnSpc>
                <a:spcPct val="140000"/>
              </a:lnSpc>
              <a:buFont typeface="Wingdings" charset="2"/>
              <a:buChar char="§"/>
            </a:pPr>
            <a:r>
              <a:rPr lang="en-US" sz="3000" b="1" dirty="0" smtClean="0">
                <a:solidFill>
                  <a:schemeClr val="bg1"/>
                </a:solidFill>
              </a:rPr>
              <a:t>It is a community-building mechanism 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296" y="98452"/>
            <a:ext cx="11988004" cy="6659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2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296" y="98452"/>
            <a:ext cx="11988004" cy="6659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63600" y="1333500"/>
            <a:ext cx="10604500" cy="4826000"/>
          </a:xfrm>
        </p:spPr>
        <p:txBody>
          <a:bodyPr>
            <a:noAutofit/>
          </a:bodyPr>
          <a:lstStyle/>
          <a:p>
            <a:pPr lvl="0">
              <a:lnSpc>
                <a:spcPct val="140000"/>
              </a:lnSpc>
              <a:buFont typeface="Wingdings" charset="2"/>
              <a:buChar char="§"/>
            </a:pPr>
            <a:r>
              <a:rPr lang="en-US" sz="3000" b="1" dirty="0" smtClean="0">
                <a:solidFill>
                  <a:schemeClr val="bg1"/>
                </a:solidFill>
              </a:rPr>
              <a:t>It </a:t>
            </a:r>
            <a:r>
              <a:rPr lang="en-US" sz="3000" b="1" dirty="0">
                <a:solidFill>
                  <a:schemeClr val="bg1"/>
                </a:solidFill>
              </a:rPr>
              <a:t>attracts new corporate interest in the chamber community</a:t>
            </a:r>
          </a:p>
          <a:p>
            <a:pPr lvl="0">
              <a:lnSpc>
                <a:spcPct val="140000"/>
              </a:lnSpc>
              <a:buFont typeface="Wingdings" charset="2"/>
              <a:buChar char="§"/>
            </a:pPr>
            <a:r>
              <a:rPr lang="en-US" sz="3000" dirty="0">
                <a:solidFill>
                  <a:srgbClr val="146197"/>
                </a:solidFill>
              </a:rPr>
              <a:t>It allows alignment in CSR goals across numerous organizations</a:t>
            </a:r>
          </a:p>
          <a:p>
            <a:pPr lvl="0">
              <a:lnSpc>
                <a:spcPct val="120000"/>
              </a:lnSpc>
              <a:buFont typeface="Wingdings" charset="2"/>
              <a:buChar char="§"/>
            </a:pPr>
            <a:r>
              <a:rPr lang="en-US" sz="3000" dirty="0" smtClean="0">
                <a:solidFill>
                  <a:srgbClr val="146197"/>
                </a:solidFill>
              </a:rPr>
              <a:t>It </a:t>
            </a:r>
            <a:r>
              <a:rPr lang="en-US" sz="3000" dirty="0">
                <a:solidFill>
                  <a:srgbClr val="146197"/>
                </a:solidFill>
              </a:rPr>
              <a:t>creates an opportunity for chambers and boards to develop new revenue streams through sponsorship and </a:t>
            </a:r>
            <a:r>
              <a:rPr lang="en-US" sz="3000" dirty="0" smtClean="0">
                <a:solidFill>
                  <a:srgbClr val="146197"/>
                </a:solidFill>
              </a:rPr>
              <a:t>partnerships </a:t>
            </a:r>
          </a:p>
          <a:p>
            <a:pPr lvl="0">
              <a:lnSpc>
                <a:spcPct val="120000"/>
              </a:lnSpc>
              <a:buFont typeface="Wingdings" charset="2"/>
              <a:buChar char="§"/>
            </a:pPr>
            <a:r>
              <a:rPr lang="en-US" sz="3000" dirty="0">
                <a:solidFill>
                  <a:srgbClr val="146197"/>
                </a:solidFill>
              </a:rPr>
              <a:t>I</a:t>
            </a:r>
            <a:r>
              <a:rPr lang="en-US" sz="3000" dirty="0" smtClean="0">
                <a:solidFill>
                  <a:srgbClr val="146197"/>
                </a:solidFill>
              </a:rPr>
              <a:t>t </a:t>
            </a:r>
            <a:r>
              <a:rPr lang="en-US" sz="3000" dirty="0">
                <a:solidFill>
                  <a:srgbClr val="146197"/>
                </a:solidFill>
              </a:rPr>
              <a:t>is an umbrella under which a chamber can create an entire sustainability platform</a:t>
            </a:r>
          </a:p>
          <a:p>
            <a:pPr>
              <a:lnSpc>
                <a:spcPct val="120000"/>
              </a:lnSpc>
              <a:buFont typeface="Wingdings" charset="2"/>
              <a:buChar char="§"/>
            </a:pP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72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er_Lake_Park_Panorama - CC image courtesy of Kenny Louie on Flick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54" y="-27000"/>
            <a:ext cx="12289108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8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600" y="1333500"/>
            <a:ext cx="10604500" cy="4826000"/>
          </a:xfrm>
        </p:spPr>
        <p:txBody>
          <a:bodyPr>
            <a:noAutofit/>
          </a:bodyPr>
          <a:lstStyle/>
          <a:p>
            <a:pPr lvl="0">
              <a:lnSpc>
                <a:spcPct val="140000"/>
              </a:lnSpc>
              <a:buFont typeface="Wingdings" charset="2"/>
              <a:buChar char="§"/>
            </a:pPr>
            <a:r>
              <a:rPr lang="en-US" sz="3000" dirty="0" smtClean="0">
                <a:solidFill>
                  <a:srgbClr val="146197"/>
                </a:solidFill>
              </a:rPr>
              <a:t>It </a:t>
            </a:r>
            <a:r>
              <a:rPr lang="en-US" sz="3000" dirty="0">
                <a:solidFill>
                  <a:srgbClr val="146197"/>
                </a:solidFill>
              </a:rPr>
              <a:t>attracts new corporate interest in the chamber community</a:t>
            </a:r>
          </a:p>
          <a:p>
            <a:pPr lvl="0">
              <a:lnSpc>
                <a:spcPct val="140000"/>
              </a:lnSpc>
              <a:buFont typeface="Wingdings" charset="2"/>
              <a:buChar char="§"/>
            </a:pPr>
            <a:r>
              <a:rPr lang="en-US" sz="3000" b="1" dirty="0">
                <a:solidFill>
                  <a:schemeClr val="bg1"/>
                </a:solidFill>
              </a:rPr>
              <a:t>It allows alignment in CSR goals across numerous organizations</a:t>
            </a:r>
          </a:p>
          <a:p>
            <a:pPr lvl="0">
              <a:lnSpc>
                <a:spcPct val="120000"/>
              </a:lnSpc>
              <a:buFont typeface="Wingdings" charset="2"/>
              <a:buChar char="§"/>
            </a:pPr>
            <a:r>
              <a:rPr lang="en-US" sz="3000" dirty="0" smtClean="0">
                <a:solidFill>
                  <a:srgbClr val="146197"/>
                </a:solidFill>
              </a:rPr>
              <a:t>It </a:t>
            </a:r>
            <a:r>
              <a:rPr lang="en-US" sz="3000" dirty="0">
                <a:solidFill>
                  <a:srgbClr val="146197"/>
                </a:solidFill>
              </a:rPr>
              <a:t>creates an opportunity for chambers and boards to develop new revenue streams through sponsorship and </a:t>
            </a:r>
            <a:r>
              <a:rPr lang="en-US" sz="3000" dirty="0" smtClean="0">
                <a:solidFill>
                  <a:srgbClr val="146197"/>
                </a:solidFill>
              </a:rPr>
              <a:t>partnerships </a:t>
            </a:r>
          </a:p>
          <a:p>
            <a:pPr lvl="0">
              <a:lnSpc>
                <a:spcPct val="120000"/>
              </a:lnSpc>
              <a:buFont typeface="Wingdings" charset="2"/>
              <a:buChar char="§"/>
            </a:pPr>
            <a:r>
              <a:rPr lang="en-US" sz="3000" dirty="0">
                <a:solidFill>
                  <a:srgbClr val="146197"/>
                </a:solidFill>
              </a:rPr>
              <a:t>I</a:t>
            </a:r>
            <a:r>
              <a:rPr lang="en-US" sz="3000" dirty="0" smtClean="0">
                <a:solidFill>
                  <a:srgbClr val="146197"/>
                </a:solidFill>
              </a:rPr>
              <a:t>t </a:t>
            </a:r>
            <a:r>
              <a:rPr lang="en-US" sz="3000" dirty="0">
                <a:solidFill>
                  <a:srgbClr val="146197"/>
                </a:solidFill>
              </a:rPr>
              <a:t>is an umbrella under which a chamber can create an entire sustainability platform</a:t>
            </a:r>
          </a:p>
          <a:p>
            <a:pPr>
              <a:lnSpc>
                <a:spcPct val="120000"/>
              </a:lnSpc>
              <a:buFont typeface="Wingdings" charset="2"/>
              <a:buChar char="§"/>
            </a:pP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296" y="98452"/>
            <a:ext cx="11988004" cy="6659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3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600" y="1333500"/>
            <a:ext cx="10604500" cy="4826000"/>
          </a:xfrm>
        </p:spPr>
        <p:txBody>
          <a:bodyPr>
            <a:noAutofit/>
          </a:bodyPr>
          <a:lstStyle/>
          <a:p>
            <a:pPr lvl="0">
              <a:lnSpc>
                <a:spcPct val="140000"/>
              </a:lnSpc>
              <a:buFont typeface="Wingdings" charset="2"/>
              <a:buChar char="§"/>
            </a:pPr>
            <a:r>
              <a:rPr lang="en-US" sz="3000" dirty="0" smtClean="0">
                <a:solidFill>
                  <a:srgbClr val="146197"/>
                </a:solidFill>
              </a:rPr>
              <a:t>It </a:t>
            </a:r>
            <a:r>
              <a:rPr lang="en-US" sz="3000" dirty="0">
                <a:solidFill>
                  <a:srgbClr val="146197"/>
                </a:solidFill>
              </a:rPr>
              <a:t>attracts new corporate interest in the chamber community</a:t>
            </a:r>
          </a:p>
          <a:p>
            <a:pPr lvl="0">
              <a:lnSpc>
                <a:spcPct val="140000"/>
              </a:lnSpc>
              <a:buFont typeface="Wingdings" charset="2"/>
              <a:buChar char="§"/>
            </a:pPr>
            <a:r>
              <a:rPr lang="en-US" sz="3000" dirty="0">
                <a:solidFill>
                  <a:srgbClr val="146197"/>
                </a:solidFill>
              </a:rPr>
              <a:t>It allows alignment in CSR goals across numerous organizations</a:t>
            </a:r>
          </a:p>
          <a:p>
            <a:pPr lvl="0">
              <a:lnSpc>
                <a:spcPct val="120000"/>
              </a:lnSpc>
              <a:buFont typeface="Wingdings" charset="2"/>
              <a:buChar char="§"/>
            </a:pPr>
            <a:r>
              <a:rPr lang="en-US" sz="3000" b="1" dirty="0" smtClean="0">
                <a:solidFill>
                  <a:schemeClr val="bg1"/>
                </a:solidFill>
              </a:rPr>
              <a:t>It </a:t>
            </a:r>
            <a:r>
              <a:rPr lang="en-US" sz="3000" b="1" dirty="0">
                <a:solidFill>
                  <a:schemeClr val="bg1"/>
                </a:solidFill>
              </a:rPr>
              <a:t>creates an opportunity for chambers and boards to develop new revenue streams through sponsorship and </a:t>
            </a:r>
            <a:r>
              <a:rPr lang="en-US" sz="3000" b="1" dirty="0" smtClean="0">
                <a:solidFill>
                  <a:schemeClr val="bg1"/>
                </a:solidFill>
              </a:rPr>
              <a:t>partnerships </a:t>
            </a:r>
          </a:p>
          <a:p>
            <a:pPr lvl="0">
              <a:lnSpc>
                <a:spcPct val="120000"/>
              </a:lnSpc>
              <a:buFont typeface="Wingdings" charset="2"/>
              <a:buChar char="§"/>
            </a:pPr>
            <a:r>
              <a:rPr lang="en-US" sz="3000" dirty="0">
                <a:solidFill>
                  <a:srgbClr val="146197"/>
                </a:solidFill>
              </a:rPr>
              <a:t>I</a:t>
            </a:r>
            <a:r>
              <a:rPr lang="en-US" sz="3000" dirty="0" smtClean="0">
                <a:solidFill>
                  <a:srgbClr val="146197"/>
                </a:solidFill>
              </a:rPr>
              <a:t>t </a:t>
            </a:r>
            <a:r>
              <a:rPr lang="en-US" sz="3000" dirty="0">
                <a:solidFill>
                  <a:srgbClr val="146197"/>
                </a:solidFill>
              </a:rPr>
              <a:t>is an umbrella under which a chamber can create an entire sustainability platform</a:t>
            </a:r>
          </a:p>
          <a:p>
            <a:pPr>
              <a:lnSpc>
                <a:spcPct val="120000"/>
              </a:lnSpc>
              <a:buFont typeface="Wingdings" charset="2"/>
              <a:buChar char="§"/>
            </a:pP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296" y="98452"/>
            <a:ext cx="11988004" cy="6659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9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3600" y="1333500"/>
            <a:ext cx="10604500" cy="4826000"/>
          </a:xfrm>
        </p:spPr>
        <p:txBody>
          <a:bodyPr>
            <a:noAutofit/>
          </a:bodyPr>
          <a:lstStyle/>
          <a:p>
            <a:pPr lvl="0">
              <a:lnSpc>
                <a:spcPct val="140000"/>
              </a:lnSpc>
              <a:buFont typeface="Wingdings" charset="2"/>
              <a:buChar char="§"/>
            </a:pPr>
            <a:r>
              <a:rPr lang="en-US" sz="3000" dirty="0" smtClean="0">
                <a:solidFill>
                  <a:srgbClr val="146197"/>
                </a:solidFill>
              </a:rPr>
              <a:t>It </a:t>
            </a:r>
            <a:r>
              <a:rPr lang="en-US" sz="3000" dirty="0">
                <a:solidFill>
                  <a:srgbClr val="146197"/>
                </a:solidFill>
              </a:rPr>
              <a:t>attracts new corporate interest in the chamber community</a:t>
            </a:r>
          </a:p>
          <a:p>
            <a:pPr lvl="0">
              <a:lnSpc>
                <a:spcPct val="140000"/>
              </a:lnSpc>
              <a:buFont typeface="Wingdings" charset="2"/>
              <a:buChar char="§"/>
            </a:pPr>
            <a:r>
              <a:rPr lang="en-US" sz="3000" dirty="0">
                <a:solidFill>
                  <a:srgbClr val="146197"/>
                </a:solidFill>
              </a:rPr>
              <a:t>It allows alignment in CSR goals across numerous organizations</a:t>
            </a:r>
          </a:p>
          <a:p>
            <a:pPr lvl="0">
              <a:lnSpc>
                <a:spcPct val="120000"/>
              </a:lnSpc>
              <a:buFont typeface="Wingdings" charset="2"/>
              <a:buChar char="§"/>
            </a:pPr>
            <a:r>
              <a:rPr lang="en-US" sz="3000" dirty="0" smtClean="0">
                <a:solidFill>
                  <a:srgbClr val="146197"/>
                </a:solidFill>
              </a:rPr>
              <a:t>It </a:t>
            </a:r>
            <a:r>
              <a:rPr lang="en-US" sz="3000" dirty="0">
                <a:solidFill>
                  <a:srgbClr val="146197"/>
                </a:solidFill>
              </a:rPr>
              <a:t>creates an opportunity for chambers and boards to develop new revenue streams through sponsorship and </a:t>
            </a:r>
            <a:r>
              <a:rPr lang="en-US" sz="3000" dirty="0" smtClean="0">
                <a:solidFill>
                  <a:srgbClr val="146197"/>
                </a:solidFill>
              </a:rPr>
              <a:t>partnerships </a:t>
            </a:r>
          </a:p>
          <a:p>
            <a:pPr lvl="0">
              <a:lnSpc>
                <a:spcPct val="120000"/>
              </a:lnSpc>
              <a:buFont typeface="Wingdings" charset="2"/>
              <a:buChar char="§"/>
            </a:pPr>
            <a:r>
              <a:rPr lang="en-US" sz="3000" b="1" dirty="0">
                <a:solidFill>
                  <a:schemeClr val="bg1"/>
                </a:solidFill>
              </a:rPr>
              <a:t>I</a:t>
            </a:r>
            <a:r>
              <a:rPr lang="en-US" sz="3000" b="1" dirty="0" smtClean="0">
                <a:solidFill>
                  <a:schemeClr val="bg1"/>
                </a:solidFill>
              </a:rPr>
              <a:t>t </a:t>
            </a:r>
            <a:r>
              <a:rPr lang="en-US" sz="3000" b="1" dirty="0">
                <a:solidFill>
                  <a:schemeClr val="bg1"/>
                </a:solidFill>
              </a:rPr>
              <a:t>is an umbrella under which a chamber can create an entire sustainability platform</a:t>
            </a:r>
          </a:p>
          <a:p>
            <a:pPr>
              <a:lnSpc>
                <a:spcPct val="120000"/>
              </a:lnSpc>
              <a:buFont typeface="Wingdings" charset="2"/>
              <a:buChar char="§"/>
            </a:pP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296" y="98452"/>
            <a:ext cx="11988004" cy="6659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0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9B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3820" y="708149"/>
            <a:ext cx="7036121" cy="5618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i="1" dirty="0">
                <a:solidFill>
                  <a:schemeClr val="bg1"/>
                </a:solidFill>
              </a:rPr>
              <a:t>“The Pledge program is an exemplary example of a tool that both encourages best practices within businesses, and also provides a platform for awareness and promotion of positive business activities</a:t>
            </a:r>
            <a:r>
              <a:rPr lang="en-US" sz="2400" i="1" dirty="0" smtClean="0">
                <a:solidFill>
                  <a:schemeClr val="bg1"/>
                </a:solidFill>
              </a:rPr>
              <a:t>. </a:t>
            </a:r>
          </a:p>
          <a:p>
            <a:pPr>
              <a:lnSpc>
                <a:spcPct val="80000"/>
              </a:lnSpc>
            </a:pPr>
            <a:endParaRPr lang="en-US" sz="2400" i="1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400" i="1" dirty="0" smtClean="0">
                <a:solidFill>
                  <a:schemeClr val="bg1"/>
                </a:solidFill>
              </a:rPr>
              <a:t>The </a:t>
            </a:r>
            <a:r>
              <a:rPr lang="en-US" sz="2400" i="1" dirty="0">
                <a:solidFill>
                  <a:schemeClr val="bg1"/>
                </a:solidFill>
              </a:rPr>
              <a:t>Pledge </a:t>
            </a:r>
            <a:r>
              <a:rPr lang="en-US" sz="2400" i="1" dirty="0" smtClean="0">
                <a:solidFill>
                  <a:schemeClr val="bg1"/>
                </a:solidFill>
              </a:rPr>
              <a:t>will </a:t>
            </a:r>
            <a:r>
              <a:rPr lang="en-US" sz="2400" i="1" dirty="0">
                <a:solidFill>
                  <a:schemeClr val="bg1"/>
                </a:solidFill>
              </a:rPr>
              <a:t>soon be available for licensing by chambers and boards of trade across the country and internationally. I believe this will be a great benefit to many of our member </a:t>
            </a:r>
            <a:r>
              <a:rPr lang="en-US" sz="2400" i="1" dirty="0" smtClean="0">
                <a:solidFill>
                  <a:schemeClr val="bg1"/>
                </a:solidFill>
              </a:rPr>
              <a:t>organizations. I </a:t>
            </a:r>
            <a:r>
              <a:rPr lang="en-US" sz="2400" i="1" dirty="0">
                <a:solidFill>
                  <a:schemeClr val="bg1"/>
                </a:solidFill>
              </a:rPr>
              <a:t>will be lending my personal support to this initiative.</a:t>
            </a:r>
            <a:r>
              <a:rPr lang="en-US" sz="2400" i="1" dirty="0" smtClean="0">
                <a:solidFill>
                  <a:schemeClr val="bg1"/>
                </a:solidFill>
              </a:rPr>
              <a:t>”</a:t>
            </a:r>
          </a:p>
          <a:p>
            <a:pPr>
              <a:lnSpc>
                <a:spcPct val="80000"/>
              </a:lnSpc>
            </a:pPr>
            <a:endParaRPr lang="en-US" sz="2400" i="1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600" dirty="0" smtClean="0">
                <a:solidFill>
                  <a:srgbClr val="BEF0EE"/>
                </a:solidFill>
              </a:rPr>
              <a:t>Michael McMullen</a:t>
            </a:r>
          </a:p>
          <a:p>
            <a:pPr>
              <a:lnSpc>
                <a:spcPct val="120000"/>
              </a:lnSpc>
            </a:pPr>
            <a:r>
              <a:rPr lang="en-US" sz="2600" dirty="0" smtClean="0">
                <a:solidFill>
                  <a:srgbClr val="BEF0EE"/>
                </a:solidFill>
              </a:rPr>
              <a:t>Chair</a:t>
            </a:r>
            <a:r>
              <a:rPr lang="en-US" sz="2600" dirty="0">
                <a:solidFill>
                  <a:srgbClr val="BEF0EE"/>
                </a:solidFill>
              </a:rPr>
              <a:t>, Canadian Chamber of Commerce</a:t>
            </a:r>
            <a:endParaRPr lang="en-US" sz="2600" dirty="0">
              <a:solidFill>
                <a:srgbClr val="BEF0EE"/>
              </a:solidFill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894" y="541513"/>
            <a:ext cx="6443348" cy="644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77" y="-27000"/>
            <a:ext cx="12283155" cy="691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95493" y="-74000"/>
            <a:ext cx="12394922" cy="6998836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2222" y="703876"/>
            <a:ext cx="10647556" cy="23849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7800" b="1" kern="2000" spc="1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Calibri"/>
                <a:cs typeface="Calibri"/>
              </a:rPr>
              <a:t>building a better </a:t>
            </a:r>
            <a:br>
              <a:rPr lang="en-US" sz="7800" b="1" kern="2000" spc="1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US" sz="7800" b="1" kern="2000" spc="1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Calibri"/>
                <a:cs typeface="Calibri"/>
              </a:rPr>
              <a:t>business community</a:t>
            </a:r>
            <a:endParaRPr lang="en-US" sz="7800" b="1" kern="2000" spc="1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47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8400" y="1099946"/>
            <a:ext cx="9893300" cy="497065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3000" dirty="0">
                <a:solidFill>
                  <a:schemeClr val="bg1"/>
                </a:solidFill>
              </a:rPr>
              <a:t>In a world increasingly concerned with </a:t>
            </a:r>
            <a:r>
              <a:rPr lang="en-US" sz="3000" b="1" i="1" dirty="0">
                <a:solidFill>
                  <a:schemeClr val="bg1"/>
                </a:solidFill>
              </a:rPr>
              <a:t>responsible and sustainable business practices</a:t>
            </a:r>
            <a:r>
              <a:rPr lang="en-US" sz="3000" dirty="0">
                <a:solidFill>
                  <a:schemeClr val="bg1"/>
                </a:solidFill>
              </a:rPr>
              <a:t>, we have provided our community with a </a:t>
            </a:r>
            <a:r>
              <a:rPr lang="en-US" sz="3000" b="1" i="1" dirty="0">
                <a:solidFill>
                  <a:schemeClr val="bg1"/>
                </a:solidFill>
              </a:rPr>
              <a:t>competitive advantage </a:t>
            </a:r>
            <a:r>
              <a:rPr lang="en-US" sz="3000" dirty="0">
                <a:solidFill>
                  <a:schemeClr val="bg1"/>
                </a:solidFill>
              </a:rPr>
              <a:t>– the opportunity to improve their business through simple commitments, and a chance to promote those achievements and successes. </a:t>
            </a:r>
            <a:endParaRPr lang="en-US" sz="30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en-US" sz="30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3000" b="1" dirty="0" smtClean="0">
                <a:solidFill>
                  <a:srgbClr val="146197"/>
                </a:solidFill>
              </a:rPr>
              <a:t>Now </a:t>
            </a:r>
            <a:r>
              <a:rPr lang="en-US" sz="3000" b="1" dirty="0">
                <a:solidFill>
                  <a:srgbClr val="146197"/>
                </a:solidFill>
              </a:rPr>
              <a:t>we are offering that opportunity to any </a:t>
            </a:r>
            <a:r>
              <a:rPr lang="en-US" sz="3000" b="1" dirty="0" smtClean="0">
                <a:solidFill>
                  <a:srgbClr val="146197"/>
                </a:solidFill>
              </a:rPr>
              <a:t>chamber </a:t>
            </a:r>
            <a:r>
              <a:rPr lang="en-US" sz="3000" b="1" dirty="0">
                <a:solidFill>
                  <a:srgbClr val="146197"/>
                </a:solidFill>
              </a:rPr>
              <a:t>that wants to make a positive difference and build a better, stronger local business community.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8296" y="98452"/>
            <a:ext cx="11988004" cy="6659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5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8400" y="1099946"/>
            <a:ext cx="9893300" cy="497065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3000" dirty="0">
                <a:solidFill>
                  <a:srgbClr val="146197"/>
                </a:solidFill>
              </a:rPr>
              <a:t>In a world increasingly concerned with </a:t>
            </a:r>
            <a:r>
              <a:rPr lang="en-US" sz="3000" b="1" i="1" dirty="0">
                <a:solidFill>
                  <a:srgbClr val="146197"/>
                </a:solidFill>
              </a:rPr>
              <a:t>responsible and sustainable business practices</a:t>
            </a:r>
            <a:r>
              <a:rPr lang="en-US" sz="3000" dirty="0">
                <a:solidFill>
                  <a:srgbClr val="146197"/>
                </a:solidFill>
              </a:rPr>
              <a:t>, we have provided our community with a </a:t>
            </a:r>
            <a:r>
              <a:rPr lang="en-US" sz="3000" b="1" i="1" dirty="0">
                <a:solidFill>
                  <a:srgbClr val="146197"/>
                </a:solidFill>
              </a:rPr>
              <a:t>competitive advantage </a:t>
            </a:r>
            <a:r>
              <a:rPr lang="en-US" sz="3000" dirty="0">
                <a:solidFill>
                  <a:srgbClr val="146197"/>
                </a:solidFill>
              </a:rPr>
              <a:t>– the opportunity to improve their business through simple commitments, and a chance to promote those achievements and successes. </a:t>
            </a:r>
            <a:endParaRPr lang="en-US" sz="3000" dirty="0" smtClean="0">
              <a:solidFill>
                <a:srgbClr val="146197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en-US" sz="30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3000" b="1" dirty="0" smtClean="0">
                <a:solidFill>
                  <a:schemeClr val="bg1"/>
                </a:solidFill>
              </a:rPr>
              <a:t>Now </a:t>
            </a:r>
            <a:r>
              <a:rPr lang="en-US" sz="3000" b="1" dirty="0">
                <a:solidFill>
                  <a:schemeClr val="bg1"/>
                </a:solidFill>
              </a:rPr>
              <a:t>we are offering that opportunity to any </a:t>
            </a:r>
            <a:r>
              <a:rPr lang="en-US" sz="3000" b="1" dirty="0" smtClean="0">
                <a:solidFill>
                  <a:schemeClr val="bg1"/>
                </a:solidFill>
              </a:rPr>
              <a:t>chamber </a:t>
            </a:r>
            <a:r>
              <a:rPr lang="en-US" sz="3000" b="1" dirty="0">
                <a:solidFill>
                  <a:schemeClr val="bg1"/>
                </a:solidFill>
              </a:rPr>
              <a:t>that wants to make a positive difference and build a better, stronger local business community.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8296" y="98452"/>
            <a:ext cx="11988004" cy="6659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2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8400" y="1739900"/>
            <a:ext cx="9893300" cy="433069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4200" b="1" spc="100" dirty="0" smtClean="0">
                <a:solidFill>
                  <a:schemeClr val="bg1"/>
                </a:solidFill>
              </a:rPr>
              <a:t>TOGETHER WE CAN MAKE A DIFFERENCE.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8296" y="98452"/>
            <a:ext cx="11988004" cy="6659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9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8400" y="1739900"/>
            <a:ext cx="9893300" cy="433069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4200" b="1" spc="100" dirty="0" smtClean="0">
                <a:solidFill>
                  <a:schemeClr val="bg1"/>
                </a:solidFill>
              </a:rPr>
              <a:t>TOGETHER WE CAN MAKE A DIFFERENCE.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6000" b="1" spc="100" dirty="0" smtClean="0">
                <a:solidFill>
                  <a:srgbClr val="BCFFFF"/>
                </a:solidFill>
              </a:rPr>
              <a:t>TAKE THE PLEDGE</a:t>
            </a:r>
            <a:endParaRPr lang="en-US" sz="6000" b="1" spc="100" dirty="0">
              <a:solidFill>
                <a:srgbClr val="BCFFFF"/>
              </a:solidFill>
            </a:endParaRP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8296" y="98452"/>
            <a:ext cx="11988004" cy="6659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9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00" y="-27000"/>
            <a:ext cx="1228800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0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er_Lake_Park_Panorama - CC image courtesy of Kenny Louie on Flick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54" y="-27000"/>
            <a:ext cx="12289108" cy="691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95493" y="-74000"/>
            <a:ext cx="12394922" cy="6998836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8311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800" b="1" kern="2000" spc="1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Calibri"/>
                <a:cs typeface="Calibri"/>
              </a:rPr>
              <a:t>simply defined</a:t>
            </a:r>
            <a:endParaRPr lang="en-US" sz="7800" b="1" kern="2000" spc="1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06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00" y="-27000"/>
            <a:ext cx="12288000" cy="6912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42875" y="-139700"/>
            <a:ext cx="12484100" cy="71628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48000" y="994996"/>
            <a:ext cx="6096000" cy="409650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" lvl="0" indent="-274320" algn="ctr">
              <a:spcBef>
                <a:spcPts val="600"/>
              </a:spcBef>
              <a:buClr>
                <a:srgbClr val="7FAC00"/>
              </a:buClr>
              <a:buSzPct val="76000"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Burnaby Board of Trade</a:t>
            </a:r>
          </a:p>
          <a:p>
            <a:pPr marL="274320" lvl="0" indent="-274320" algn="ctr">
              <a:lnSpc>
                <a:spcPct val="80000"/>
              </a:lnSpc>
              <a:spcBef>
                <a:spcPts val="600"/>
              </a:spcBef>
              <a:buClr>
                <a:srgbClr val="7FAC00"/>
              </a:buClr>
              <a:buSzPct val="76000"/>
              <a:defRPr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201-4555 Kingsway</a:t>
            </a:r>
          </a:p>
          <a:p>
            <a:pPr marL="274320" lvl="0" indent="-274320" algn="ctr">
              <a:lnSpc>
                <a:spcPct val="80000"/>
              </a:lnSpc>
              <a:spcBef>
                <a:spcPts val="600"/>
              </a:spcBef>
              <a:buClr>
                <a:srgbClr val="7FAC00"/>
              </a:buClr>
              <a:buSzPct val="76000"/>
              <a:defRPr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Burnaby, BC  V5H 4T8</a:t>
            </a:r>
          </a:p>
          <a:p>
            <a:pPr marL="274320" lvl="0" indent="-274320" algn="ctr">
              <a:lnSpc>
                <a:spcPct val="80000"/>
              </a:lnSpc>
              <a:spcBef>
                <a:spcPts val="600"/>
              </a:spcBef>
              <a:buClr>
                <a:srgbClr val="7FAC00"/>
              </a:buClr>
              <a:buSzPct val="76000"/>
              <a:defRPr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</a:rPr>
              <a:t>604-412-0100</a:t>
            </a:r>
          </a:p>
          <a:p>
            <a:pPr marL="274320" lvl="0" indent="-274320" algn="ctr">
              <a:lnSpc>
                <a:spcPct val="80000"/>
              </a:lnSpc>
              <a:spcBef>
                <a:spcPts val="600"/>
              </a:spcBef>
              <a:buClr>
                <a:srgbClr val="7FAC00"/>
              </a:buClr>
              <a:buSzPct val="76000"/>
              <a:defRPr/>
            </a:pPr>
            <a:endParaRPr lang="en-US" sz="3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274320" lvl="0" indent="-274320" algn="ctr">
              <a:lnSpc>
                <a:spcPct val="80000"/>
              </a:lnSpc>
              <a:spcBef>
                <a:spcPts val="600"/>
              </a:spcBef>
              <a:buClr>
                <a:srgbClr val="7FAC00"/>
              </a:buClr>
              <a:buSzPct val="76000"/>
              <a:defRPr/>
            </a:pPr>
            <a:r>
              <a:rPr lang="en-US" sz="2400" b="1" dirty="0" err="1" smtClean="0">
                <a:solidFill>
                  <a:schemeClr val="bg1"/>
                </a:solidFill>
                <a:latin typeface="Calibri" pitchFamily="34" charset="0"/>
              </a:rPr>
              <a:t>bbot.ca</a:t>
            </a:r>
            <a:endParaRPr lang="en-US" sz="24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274320" lvl="0" indent="-274320" algn="ctr">
              <a:lnSpc>
                <a:spcPct val="80000"/>
              </a:lnSpc>
              <a:spcBef>
                <a:spcPts val="600"/>
              </a:spcBef>
              <a:buClr>
                <a:srgbClr val="7FAC00"/>
              </a:buClr>
              <a:buSzPct val="76000"/>
              <a:defRPr/>
            </a:pPr>
            <a:r>
              <a:rPr lang="en-US" sz="2400" b="1" dirty="0" err="1">
                <a:solidFill>
                  <a:schemeClr val="bg1"/>
                </a:solidFill>
                <a:latin typeface="Calibri" pitchFamily="34" charset="0"/>
              </a:rPr>
              <a:t>bbotpledge.c</a:t>
            </a:r>
            <a:r>
              <a:rPr lang="en-US" sz="2800" b="1" dirty="0" err="1">
                <a:solidFill>
                  <a:schemeClr val="bg1"/>
                </a:solidFill>
                <a:latin typeface="Calibri" pitchFamily="34" charset="0"/>
              </a:rPr>
              <a:t>a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en-US" sz="28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274320" lvl="0" indent="-274320" algn="ctr">
              <a:lnSpc>
                <a:spcPct val="80000"/>
              </a:lnSpc>
              <a:spcBef>
                <a:spcPts val="600"/>
              </a:spcBef>
              <a:buClr>
                <a:srgbClr val="7FAC00"/>
              </a:buClr>
              <a:buSzPct val="76000"/>
              <a:defRPr/>
            </a:pP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  <a:p>
            <a:pPr marL="274320" lvl="0" indent="-274320" algn="ctr">
              <a:lnSpc>
                <a:spcPct val="80000"/>
              </a:lnSpc>
              <a:spcBef>
                <a:spcPts val="600"/>
              </a:spcBef>
              <a:buClr>
                <a:srgbClr val="7FAC00"/>
              </a:buClr>
              <a:buSzPct val="76000"/>
              <a:defRPr/>
            </a:pPr>
            <a:endParaRPr lang="en-US" sz="24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274320" lvl="0" indent="-274320" algn="ctr">
              <a:lnSpc>
                <a:spcPct val="80000"/>
              </a:lnSpc>
              <a:spcBef>
                <a:spcPts val="600"/>
              </a:spcBef>
              <a:buClr>
                <a:srgbClr val="7FAC00"/>
              </a:buClr>
              <a:buSzPct val="76000"/>
              <a:defRPr/>
            </a:pPr>
            <a:endParaRPr lang="en-US" sz="2400" b="1" dirty="0">
              <a:solidFill>
                <a:schemeClr val="bg1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25199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00" y="-27000"/>
            <a:ext cx="12288000" cy="691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4900" y="1987034"/>
            <a:ext cx="99822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Credits</a:t>
            </a:r>
          </a:p>
          <a:p>
            <a:pPr algn="ctr"/>
            <a:endParaRPr lang="en-US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Deer Lake Park Panorama by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Kenny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Louie on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F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lickr, CC BY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2.0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Playground of the Gods on Burnaby Mountain by Kyle Pearce on Flickr, CC BY-</a:t>
            </a:r>
            <a:r>
              <a:rPr lang="en-US" smtClean="0">
                <a:solidFill>
                  <a:schemeClr val="bg1"/>
                </a:solidFill>
                <a:latin typeface="Calibri" pitchFamily="34" charset="0"/>
              </a:rPr>
              <a:t>SA 2.0</a:t>
            </a:r>
          </a:p>
          <a:p>
            <a:pPr algn="ctr"/>
            <a:r>
              <a:rPr lang="en-US" smtClean="0">
                <a:solidFill>
                  <a:schemeClr val="bg1"/>
                </a:solidFill>
                <a:latin typeface="Calibri" pitchFamily="34" charset="0"/>
              </a:rPr>
              <a:t>Deer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Lake Morning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by Kenny Louie on Flickr, CC BY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2.0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4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29" y="1327943"/>
            <a:ext cx="3940067" cy="306000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348981" y="5153823"/>
            <a:ext cx="3511574" cy="738978"/>
            <a:chOff x="3962937" y="5206157"/>
            <a:chExt cx="3890693" cy="818760"/>
          </a:xfrm>
        </p:grpSpPr>
        <p:sp>
          <p:nvSpPr>
            <p:cNvPr id="7" name="TextBox 6"/>
            <p:cNvSpPr txBox="1"/>
            <p:nvPr/>
          </p:nvSpPr>
          <p:spPr>
            <a:xfrm>
              <a:off x="3962937" y="5480668"/>
              <a:ext cx="1413290" cy="375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Presented by</a:t>
              </a:r>
              <a:endParaRPr lang="en-US" sz="1600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867" y="5206157"/>
              <a:ext cx="2254763" cy="818760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4054281" y="4836025"/>
            <a:ext cx="4102522" cy="0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08296" y="98452"/>
            <a:ext cx="11988004" cy="6659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8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0" y="1081544"/>
            <a:ext cx="10045700" cy="2601455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First launched in 2012, the </a:t>
            </a:r>
            <a:r>
              <a:rPr lang="en-US" b="1" dirty="0"/>
              <a:t>Burnaby Board of Trade’s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i="1" dirty="0" smtClean="0">
                <a:solidFill>
                  <a:srgbClr val="189AD1"/>
                </a:solidFill>
              </a:rPr>
              <a:t>Pledge </a:t>
            </a:r>
            <a:r>
              <a:rPr lang="en-US" b="1" i="1" dirty="0">
                <a:solidFill>
                  <a:srgbClr val="189AD1"/>
                </a:solidFill>
              </a:rPr>
              <a:t>for a Sustainable Community </a:t>
            </a:r>
            <a:r>
              <a:rPr lang="en-US" dirty="0" smtClean="0"/>
              <a:t>program—</a:t>
            </a:r>
            <a:r>
              <a:rPr lang="en-US" b="1" i="1" dirty="0" err="1" smtClean="0">
                <a:solidFill>
                  <a:srgbClr val="189AD1"/>
                </a:solidFill>
              </a:rPr>
              <a:t>bbotpledge.ca</a:t>
            </a:r>
            <a:r>
              <a:rPr lang="en-US" b="1" i="1" dirty="0" smtClean="0">
                <a:solidFill>
                  <a:srgbClr val="189AD1"/>
                </a:solidFill>
              </a:rPr>
              <a:t/>
            </a:r>
            <a:br>
              <a:rPr lang="en-US" b="1" i="1" dirty="0" smtClean="0">
                <a:solidFill>
                  <a:srgbClr val="189AD1"/>
                </a:solidFill>
              </a:rPr>
            </a:br>
            <a:r>
              <a:rPr lang="en-US" dirty="0" smtClean="0"/>
              <a:t>—is </a:t>
            </a:r>
            <a:r>
              <a:rPr lang="en-US" dirty="0"/>
              <a:t>a comprehensive online </a:t>
            </a:r>
            <a:r>
              <a:rPr lang="en-US" dirty="0" smtClean="0"/>
              <a:t>resource and programming platform </a:t>
            </a:r>
            <a:br>
              <a:rPr lang="en-US" dirty="0" smtClean="0"/>
            </a:br>
            <a:r>
              <a:rPr lang="en-US" dirty="0" smtClean="0"/>
              <a:t>with </a:t>
            </a:r>
            <a:r>
              <a:rPr lang="en-US" dirty="0"/>
              <a:t>the goal of helping businesses large and </a:t>
            </a:r>
            <a:r>
              <a:rPr lang="en-US" dirty="0" smtClean="0"/>
              <a:t>small reduce </a:t>
            </a:r>
            <a:r>
              <a:rPr lang="en-US" dirty="0"/>
              <a:t>their </a:t>
            </a:r>
            <a:r>
              <a:rPr lang="en-US" spc="-50" dirty="0"/>
              <a:t>environmental footprint </a:t>
            </a:r>
            <a:r>
              <a:rPr lang="en-US" spc="-50" dirty="0" smtClean="0"/>
              <a:t>and promote </a:t>
            </a:r>
            <a:r>
              <a:rPr lang="en-US" spc="-50" dirty="0"/>
              <a:t>their company at the same </a:t>
            </a:r>
            <a:r>
              <a:rPr lang="en-US" spc="-50" dirty="0" smtClean="0"/>
              <a:t>time.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8296" y="98452"/>
            <a:ext cx="11988004" cy="6659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684286" y="3886655"/>
            <a:ext cx="2652579" cy="2451485"/>
            <a:chOff x="4773186" y="3619955"/>
            <a:chExt cx="2652579" cy="24514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132"/>
            <a:stretch/>
          </p:blipFill>
          <p:spPr>
            <a:xfrm>
              <a:off x="4964785" y="3619955"/>
              <a:ext cx="1258072" cy="99687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951"/>
            <a:stretch/>
          </p:blipFill>
          <p:spPr>
            <a:xfrm>
              <a:off x="5990076" y="4064222"/>
              <a:ext cx="1039750" cy="68864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7" t="-6171" r="-967" b="28094"/>
            <a:stretch/>
          </p:blipFill>
          <p:spPr>
            <a:xfrm>
              <a:off x="4773186" y="4915864"/>
              <a:ext cx="971696" cy="83209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614"/>
            <a:stretch/>
          </p:blipFill>
          <p:spPr>
            <a:xfrm>
              <a:off x="5218603" y="4548201"/>
              <a:ext cx="1729044" cy="151774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906"/>
            <a:stretch/>
          </p:blipFill>
          <p:spPr>
            <a:xfrm>
              <a:off x="6388661" y="4531131"/>
              <a:ext cx="1037104" cy="90634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print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8135" y="4022857"/>
              <a:ext cx="321630" cy="47298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6409" y="4557060"/>
              <a:ext cx="385054" cy="56625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 cstate="print">
              <a:alphaModFix amt="7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3502" y="5609314"/>
              <a:ext cx="275068" cy="40451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print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893" y="5528916"/>
              <a:ext cx="368916" cy="5425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836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3400" y="1322845"/>
            <a:ext cx="8607540" cy="46461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Participants </a:t>
            </a:r>
            <a:r>
              <a:rPr lang="en-US" sz="3200" dirty="0"/>
              <a:t>can</a:t>
            </a:r>
            <a:r>
              <a:rPr lang="en-US" sz="3200" dirty="0" smtClean="0"/>
              <a:t>:</a:t>
            </a:r>
            <a:endParaRPr lang="en-US" sz="3200" dirty="0"/>
          </a:p>
          <a:p>
            <a:pPr marL="514350" lvl="0" indent="-514350">
              <a:lnSpc>
                <a:spcPct val="150000"/>
              </a:lnSpc>
              <a:buClr>
                <a:srgbClr val="189AD1"/>
              </a:buClr>
              <a:buFont typeface="Wingdings" charset="2"/>
              <a:buAutoNum type="arabicPlain"/>
            </a:pPr>
            <a:r>
              <a:rPr lang="en-US" sz="3200" b="1" dirty="0">
                <a:solidFill>
                  <a:srgbClr val="189AD1"/>
                </a:solidFill>
              </a:rPr>
              <a:t>Access valuable resources</a:t>
            </a:r>
          </a:p>
          <a:p>
            <a:pPr marL="514350" lvl="0" indent="-514350">
              <a:lnSpc>
                <a:spcPct val="150000"/>
              </a:lnSpc>
              <a:buClr>
                <a:srgbClr val="149B8B"/>
              </a:buClr>
              <a:buFont typeface="Wingdings" charset="2"/>
              <a:buAutoNum type="arabicPlain"/>
            </a:pPr>
            <a:r>
              <a:rPr lang="en-US" sz="3200" b="1" dirty="0">
                <a:solidFill>
                  <a:srgbClr val="149B8B"/>
                </a:solidFill>
              </a:rPr>
              <a:t>Access tips and case studies </a:t>
            </a:r>
          </a:p>
          <a:p>
            <a:pPr marL="514350" lvl="0" indent="-514350">
              <a:lnSpc>
                <a:spcPct val="150000"/>
              </a:lnSpc>
              <a:buClr>
                <a:srgbClr val="749F2B"/>
              </a:buClr>
              <a:buFont typeface="Wingdings" charset="2"/>
              <a:buAutoNum type="arabicPlain"/>
            </a:pPr>
            <a:r>
              <a:rPr lang="en-US" sz="3200" b="1" dirty="0">
                <a:solidFill>
                  <a:srgbClr val="749F2B"/>
                </a:solidFill>
              </a:rPr>
              <a:t>Share their successes and serve as </a:t>
            </a:r>
            <a:r>
              <a:rPr lang="en-US" sz="3200" b="1" dirty="0" smtClean="0">
                <a:solidFill>
                  <a:srgbClr val="749F2B"/>
                </a:solidFill>
              </a:rPr>
              <a:t>role models</a:t>
            </a:r>
            <a:endParaRPr lang="en-US" sz="3200" b="1" dirty="0">
              <a:solidFill>
                <a:srgbClr val="749F2B"/>
              </a:solidFill>
            </a:endParaRPr>
          </a:p>
          <a:p>
            <a:pPr marL="514350" lvl="0" indent="-514350">
              <a:lnSpc>
                <a:spcPct val="150000"/>
              </a:lnSpc>
              <a:buClr>
                <a:srgbClr val="189AD1"/>
              </a:buClr>
              <a:buFont typeface="Wingdings" charset="2"/>
              <a:buAutoNum type="arabicPlain"/>
            </a:pPr>
            <a:r>
              <a:rPr lang="en-US" sz="3200" b="1" dirty="0">
                <a:solidFill>
                  <a:srgbClr val="189AD1"/>
                </a:solidFill>
              </a:rPr>
              <a:t>Pledge to take on new </a:t>
            </a:r>
            <a:r>
              <a:rPr lang="en-US" sz="3200" b="1" dirty="0" smtClean="0">
                <a:solidFill>
                  <a:srgbClr val="189AD1"/>
                </a:solidFill>
              </a:rPr>
              <a:t>challenges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8296" y="98452"/>
            <a:ext cx="11988004" cy="6659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7323720" y="562136"/>
            <a:ext cx="3202688" cy="3027617"/>
            <a:chOff x="4773186" y="3619955"/>
            <a:chExt cx="2652579" cy="250758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132"/>
            <a:stretch/>
          </p:blipFill>
          <p:spPr>
            <a:xfrm>
              <a:off x="4964785" y="3619955"/>
              <a:ext cx="1258072" cy="99687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951"/>
            <a:stretch/>
          </p:blipFill>
          <p:spPr>
            <a:xfrm>
              <a:off x="5990076" y="4064222"/>
              <a:ext cx="1039750" cy="68864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7" t="-6171" r="-967" b="28094"/>
            <a:stretch/>
          </p:blipFill>
          <p:spPr>
            <a:xfrm>
              <a:off x="4773186" y="4915864"/>
              <a:ext cx="971696" cy="83209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614"/>
            <a:stretch/>
          </p:blipFill>
          <p:spPr>
            <a:xfrm>
              <a:off x="5218603" y="4548201"/>
              <a:ext cx="1729044" cy="151774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906"/>
            <a:stretch/>
          </p:blipFill>
          <p:spPr>
            <a:xfrm>
              <a:off x="6388661" y="4531131"/>
              <a:ext cx="1037104" cy="90634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print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8135" y="4022857"/>
              <a:ext cx="321630" cy="47298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6409" y="4557060"/>
              <a:ext cx="385054" cy="56625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 cstate="print">
              <a:alphaModFix amt="7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3502" y="5609314"/>
              <a:ext cx="275068" cy="40451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 cstate="print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893" y="5585011"/>
              <a:ext cx="368916" cy="5425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984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0" y="1322845"/>
            <a:ext cx="9601200" cy="46461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Participants receive recognition:</a:t>
            </a:r>
            <a:endParaRPr lang="en-US" sz="3200" dirty="0"/>
          </a:p>
          <a:p>
            <a:pPr marL="514350" lvl="0" indent="-514350">
              <a:lnSpc>
                <a:spcPct val="150000"/>
              </a:lnSpc>
              <a:buClr>
                <a:srgbClr val="189AD1"/>
              </a:buClr>
              <a:buFont typeface="Wingdings" charset="2"/>
              <a:buAutoNum type="arabicPlain"/>
            </a:pPr>
            <a:r>
              <a:rPr lang="en-US" sz="3200" b="1" dirty="0" smtClean="0">
                <a:solidFill>
                  <a:srgbClr val="189AD1"/>
                </a:solidFill>
              </a:rPr>
              <a:t>On Burnaby Board of Trade communication channels</a:t>
            </a:r>
            <a:endParaRPr lang="en-US" sz="3200" b="1" dirty="0">
              <a:solidFill>
                <a:srgbClr val="189AD1"/>
              </a:solidFill>
            </a:endParaRPr>
          </a:p>
          <a:p>
            <a:pPr marL="514350" lvl="0" indent="-514350">
              <a:lnSpc>
                <a:spcPct val="150000"/>
              </a:lnSpc>
              <a:buClr>
                <a:srgbClr val="149B8B"/>
              </a:buClr>
              <a:buFont typeface="Wingdings" charset="2"/>
              <a:buAutoNum type="arabicPlain"/>
            </a:pPr>
            <a:r>
              <a:rPr lang="en-US" sz="3200" b="1" dirty="0" smtClean="0">
                <a:solidFill>
                  <a:srgbClr val="149B8B"/>
                </a:solidFill>
              </a:rPr>
              <a:t>At BBOT events</a:t>
            </a:r>
            <a:endParaRPr lang="en-US" sz="3200" b="1" dirty="0">
              <a:solidFill>
                <a:srgbClr val="149B8B"/>
              </a:solidFill>
            </a:endParaRPr>
          </a:p>
          <a:p>
            <a:pPr marL="514350" lvl="0" indent="-514350">
              <a:lnSpc>
                <a:spcPct val="150000"/>
              </a:lnSpc>
              <a:buClr>
                <a:srgbClr val="749F2B"/>
              </a:buClr>
              <a:buFont typeface="Wingdings" charset="2"/>
              <a:buAutoNum type="arabicPlain"/>
            </a:pPr>
            <a:r>
              <a:rPr lang="en-US" sz="3200" b="1" dirty="0" smtClean="0">
                <a:solidFill>
                  <a:srgbClr val="749F2B"/>
                </a:solidFill>
              </a:rPr>
              <a:t>In the membership directory</a:t>
            </a:r>
            <a:endParaRPr lang="en-US" sz="3200" b="1" dirty="0">
              <a:solidFill>
                <a:srgbClr val="749F2B"/>
              </a:solidFill>
            </a:endParaRPr>
          </a:p>
          <a:p>
            <a:pPr marL="514350" lvl="0" indent="-514350">
              <a:lnSpc>
                <a:spcPct val="150000"/>
              </a:lnSpc>
              <a:buClr>
                <a:srgbClr val="189AD1"/>
              </a:buClr>
              <a:buFont typeface="Wingdings" charset="2"/>
              <a:buAutoNum type="arabicPlain"/>
            </a:pPr>
            <a:r>
              <a:rPr lang="en-US" sz="3200" b="1" dirty="0" smtClean="0">
                <a:solidFill>
                  <a:srgbClr val="189AD1"/>
                </a:solidFill>
              </a:rPr>
              <a:t>Often even in the local media</a:t>
            </a:r>
          </a:p>
        </p:txBody>
      </p:sp>
      <p:sp>
        <p:nvSpPr>
          <p:cNvPr id="5" name="Rectangle 4"/>
          <p:cNvSpPr/>
          <p:nvPr/>
        </p:nvSpPr>
        <p:spPr>
          <a:xfrm>
            <a:off x="108296" y="98452"/>
            <a:ext cx="11988004" cy="6659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7552320" y="2975136"/>
            <a:ext cx="3202688" cy="3027617"/>
            <a:chOff x="4773186" y="3619955"/>
            <a:chExt cx="2652579" cy="250758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132"/>
            <a:stretch/>
          </p:blipFill>
          <p:spPr>
            <a:xfrm>
              <a:off x="4964785" y="3619955"/>
              <a:ext cx="1258072" cy="99687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951"/>
            <a:stretch/>
          </p:blipFill>
          <p:spPr>
            <a:xfrm>
              <a:off x="5990076" y="4064222"/>
              <a:ext cx="1039750" cy="68864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7" t="-6171" r="-967" b="28094"/>
            <a:stretch/>
          </p:blipFill>
          <p:spPr>
            <a:xfrm>
              <a:off x="4773186" y="4915864"/>
              <a:ext cx="971696" cy="83209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614"/>
            <a:stretch/>
          </p:blipFill>
          <p:spPr>
            <a:xfrm>
              <a:off x="5218603" y="4548201"/>
              <a:ext cx="1729044" cy="151774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906"/>
            <a:stretch/>
          </p:blipFill>
          <p:spPr>
            <a:xfrm>
              <a:off x="6388661" y="4531131"/>
              <a:ext cx="1037104" cy="90634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print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8135" y="4022857"/>
              <a:ext cx="321630" cy="47298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6409" y="4557060"/>
              <a:ext cx="385054" cy="56625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 cstate="print">
              <a:alphaModFix amt="7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3502" y="5609314"/>
              <a:ext cx="275068" cy="40451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 cstate="print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893" y="5585011"/>
              <a:ext cx="368916" cy="5425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028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er_Lake_Park_Panorama - CC image courtesy of Kenny Louie on Flickr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54" y="-27000"/>
            <a:ext cx="12289108" cy="691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95493" y="-74000"/>
            <a:ext cx="12394922" cy="6998836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8311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800" b="1" kern="2000" spc="1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Calibri"/>
                <a:cs typeface="Calibri"/>
              </a:rPr>
              <a:t>broadly defined</a:t>
            </a:r>
            <a:endParaRPr lang="en-US" sz="7800" b="1" kern="2000" spc="1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068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578" y="1215259"/>
            <a:ext cx="10462878" cy="294901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i="1" dirty="0" smtClean="0">
                <a:solidFill>
                  <a:srgbClr val="189AD1"/>
                </a:solidFill>
              </a:rPr>
              <a:t>The Pledge </a:t>
            </a:r>
            <a:r>
              <a:rPr lang="en-US" dirty="0" smtClean="0"/>
              <a:t>is more than an environmental resource, it is a commitment that businesses voluntarily make to serve as role models, better their community, and improve their operational standards. </a:t>
            </a:r>
          </a:p>
          <a:p>
            <a:pPr marL="0" indent="0">
              <a:lnSpc>
                <a:spcPct val="5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It is a tool through which the </a:t>
            </a:r>
            <a:r>
              <a:rPr lang="en-US" b="1" dirty="0" smtClean="0"/>
              <a:t>Burnaby Board of Trade </a:t>
            </a:r>
            <a:r>
              <a:rPr lang="en-US" dirty="0" smtClean="0"/>
              <a:t>has begun to build a genuine community of sustainable practice and programming.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8296" y="98452"/>
            <a:ext cx="11988004" cy="6659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3579150" y="4899806"/>
            <a:ext cx="5094508" cy="1471350"/>
            <a:chOff x="3380401" y="4899806"/>
            <a:chExt cx="5094508" cy="14713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401" y="4899806"/>
              <a:ext cx="1894515" cy="14713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923" y="5211354"/>
              <a:ext cx="2335986" cy="848254"/>
            </a:xfrm>
            <a:prstGeom prst="rect">
              <a:avLst/>
            </a:prstGeom>
          </p:spPr>
        </p:pic>
      </p:grpSp>
      <p:cxnSp>
        <p:nvCxnSpPr>
          <p:cNvPr id="11" name="Straight Connector 10"/>
          <p:cNvCxnSpPr/>
          <p:nvPr/>
        </p:nvCxnSpPr>
        <p:spPr>
          <a:xfrm>
            <a:off x="1158653" y="4598090"/>
            <a:ext cx="9874695" cy="0"/>
          </a:xfrm>
          <a:prstGeom prst="line">
            <a:avLst/>
          </a:prstGeom>
          <a:ln w="6350" cmpd="sng">
            <a:solidFill>
              <a:schemeClr val="tx1"/>
            </a:solidFill>
            <a:prstDash val="dash"/>
            <a:headEnd type="diamond" w="sm" len="sm"/>
            <a:tailEnd type="diamond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3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5372</TotalTime>
  <Words>1868</Words>
  <Application>Microsoft Office PowerPoint</Application>
  <PresentationFormat>Widescreen</PresentationFormat>
  <Paragraphs>194</Paragraphs>
  <Slides>42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Calibri Light</vt:lpstr>
      <vt:lpstr>Candara</vt:lpstr>
      <vt:lpstr>Gill Sans MT</vt:lpstr>
      <vt:lpstr>Wingdings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Your User Name</dc:creator>
  <cp:lastModifiedBy>Your User Name</cp:lastModifiedBy>
  <cp:revision>187</cp:revision>
  <dcterms:created xsi:type="dcterms:W3CDTF">2015-04-21T23:00:05Z</dcterms:created>
  <dcterms:modified xsi:type="dcterms:W3CDTF">2015-05-28T18:08:18Z</dcterms:modified>
</cp:coreProperties>
</file>